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3" r:id="rId7"/>
    <p:sldId id="266" r:id="rId8"/>
    <p:sldId id="277" r:id="rId9"/>
    <p:sldId id="264" r:id="rId10"/>
    <p:sldId id="265" r:id="rId11"/>
    <p:sldId id="270" r:id="rId12"/>
    <p:sldId id="269" r:id="rId13"/>
    <p:sldId id="275" r:id="rId14"/>
    <p:sldId id="272" r:id="rId15"/>
    <p:sldId id="276" r:id="rId16"/>
  </p:sldIdLst>
  <p:sldSz cx="12192000" cy="6858000"/>
  <p:notesSz cx="6858000" cy="994568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4i6l9BqrUSbMpGEYlLR05vRBoO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vita Pandy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074067-BD69-4745-9F5C-18A8D2947A4F}">
  <a:tblStyle styleId="{8D074067-BD69-4745-9F5C-18A8D2947A4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E12B9B4-1839-43F1-B5BF-65578C8CE80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5T07:41:16.528" idx="1">
    <p:pos x="296" y="927"/>
    <p:text>Please check these numbers as actuals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On5RufQ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71800" cy="49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1"/>
            <a:ext cx="2971800" cy="49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6678"/>
            <a:ext cx="2971800" cy="49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a1b0d961e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g2a1b0d961ec_0_10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/>
              <a:t>From website , relook at the phrase</a:t>
            </a:r>
            <a:endParaRPr/>
          </a:p>
        </p:txBody>
      </p:sp>
      <p:sp>
        <p:nvSpPr>
          <p:cNvPr id="57" name="Google Shape;57;g2a1b0d961ec_0_10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a1b0d961ec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2a1b0d961ec_0_78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" name="Google Shape;68;g2a1b0d961ec_0_78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f21ff1f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2cf21ff1f56_0_0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g2cf21ff1f56_0_0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cfd37cd5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2cfd37cd51c_0_0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g2cfd37cd51c_0_0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a1b0d961e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2a1b0d961ec_0_69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2a1b0d961ec_0_69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a1b0d961e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2a1b0d961ec_0_73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g2a1b0d961ec_0_73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dfdb988a0b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2dfdb988a0b_0_56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g2dfdb988a0b_0_56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e064ee4cd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2e064ee4cd8_2_0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g2e064ee4cd8_2_0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cfd37cd51c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g2cfd37cd51c_0_34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g2cfd37cd51c_0_34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62d14cc352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262d14cc352_0_59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0" name="Google Shape;280;g262d14cc352_0_59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62d14cc35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g262d14cc352_0_25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g262d14cc352_0_25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62d14cc352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g262d14cc352_0_106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g262d14cc352_0_106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62d14cc352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g262d14cc352_0_98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g262d14cc352_0_98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63056ef17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g263056ef17f_0_11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g263056ef17f_0_11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a1b0d961ec_0_20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2a1b0d961ec_0_20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2a1b0d961ec_0_2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a1b0d961ec_0_2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2a1b0d961ec_0_2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a1b0d961ec_0_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a1b0d961ec_0_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g2a1b0d961ec_0_2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a1b0d961ec_0_3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2a1b0d961ec_0_3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g2a1b0d961ec_0_31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2a1b0d961ec_0_3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a1b0d961ec_0_3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2a1b0d961ec_0_3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a1b0d961ec_0_39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a1b0d961ec_0_39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5" name="Google Shape;35;g2a1b0d961ec_0_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a1b0d961ec_0_43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8" name="Google Shape;38;g2a1b0d961ec_0_4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a1b0d961ec_0_46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g2a1b0d961ec_0_46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2" name="Google Shape;42;g2a1b0d961ec_0_46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3" name="Google Shape;43;g2a1b0d961ec_0_46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g2a1b0d961ec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a1b0d961ec_0_52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g2a1b0d961ec_0_5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a1b0d961ec_0_55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g2a1b0d961ec_0_55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g2a1b0d961ec_0_5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a1b0d961ec_0_5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a1b0d961ec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2a1b0d961ec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g2a1b0d961ec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2.pn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jpg"/><Relationship Id="rId12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vinayakmali90@gmail.com" TargetMode="External"/><Relationship Id="rId5" Type="http://schemas.openxmlformats.org/officeDocument/2006/relationships/hyperlink" Target="mailto:contactvidyoday@gmail.com" TargetMode="External"/><Relationship Id="rId4" Type="http://schemas.openxmlformats.org/officeDocument/2006/relationships/hyperlink" Target="https://goo.gl/maps/F8aVdjZDoRgu26Kw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2a1b0d961ec_0_10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0" y="-16000"/>
            <a:ext cx="12248751" cy="69392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0"/>
              </a:srgbClr>
            </a:outerShdw>
            <a:reflection stA="0" endPos="1000" fadeDir="5400012" sy="-100000" algn="bl" rotWithShape="0"/>
          </a:effectLst>
        </p:spPr>
      </p:pic>
      <p:pic>
        <p:nvPicPr>
          <p:cNvPr id="60" name="Google Shape;60;g2a1b0d961ec_0_10"/>
          <p:cNvPicPr preferRelativeResize="0"/>
          <p:nvPr/>
        </p:nvPicPr>
        <p:blipFill rotWithShape="1">
          <a:blip r:embed="rId4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g2a1b0d961ec_0_10"/>
          <p:cNvSpPr/>
          <p:nvPr/>
        </p:nvSpPr>
        <p:spPr>
          <a:xfrm>
            <a:off x="2856092" y="823961"/>
            <a:ext cx="6322500" cy="394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g2a1b0d961ec_0_10"/>
          <p:cNvSpPr/>
          <p:nvPr/>
        </p:nvSpPr>
        <p:spPr>
          <a:xfrm>
            <a:off x="3242942" y="1158761"/>
            <a:ext cx="5548800" cy="32727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g2a1b0d961ec_0_10"/>
          <p:cNvSpPr txBox="1"/>
          <p:nvPr/>
        </p:nvSpPr>
        <p:spPr>
          <a:xfrm>
            <a:off x="3516717" y="2210261"/>
            <a:ext cx="5058000" cy="116952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mr-IN" sz="32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विद्योदय मुक्तांगण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mr-IN" sz="32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परिवार फौन्डेशन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g2a1b0d961ec_0_10"/>
          <p:cNvSpPr txBox="1"/>
          <p:nvPr/>
        </p:nvSpPr>
        <p:spPr>
          <a:xfrm>
            <a:off x="211075" y="5322475"/>
            <a:ext cx="11826600" cy="12156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mr-IN" sz="28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जिल्हा परिषेदच्या शाळांच्या गुणवत्ता वाढीसाठी कटिबद्ध... </a:t>
            </a:r>
            <a:endParaRPr sz="2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1900"/>
            </a:pPr>
            <a:r>
              <a:rPr lang="mr-IN" sz="1900" b="1" dirty="0" smtClean="0">
                <a:latin typeface="Calibri"/>
                <a:ea typeface="Calibri"/>
                <a:cs typeface="Calibri"/>
                <a:sym typeface="Calibri"/>
              </a:rPr>
              <a:t>विद्योदय  </a:t>
            </a:r>
            <a:r>
              <a:rPr lang="mr-IN" sz="1900" b="1" dirty="0">
                <a:latin typeface="Calibri"/>
                <a:ea typeface="Calibri"/>
                <a:cs typeface="Calibri"/>
                <a:sym typeface="Calibri"/>
              </a:rPr>
              <a:t>ही एक </a:t>
            </a:r>
            <a:r>
              <a:rPr lang="mr-IN" sz="1900" b="1" dirty="0" smtClean="0">
                <a:latin typeface="Calibri"/>
                <a:ea typeface="Calibri"/>
                <a:cs typeface="Calibri"/>
                <a:sym typeface="Calibri"/>
              </a:rPr>
              <a:t>संस्थामक अमुलाग्र बदलास मदत करणारी  संस्था </a:t>
            </a:r>
            <a:r>
              <a:rPr lang="mr-IN" sz="1900" b="1" dirty="0">
                <a:latin typeface="Calibri"/>
                <a:ea typeface="Calibri"/>
                <a:cs typeface="Calibri"/>
                <a:sym typeface="Calibri"/>
              </a:rPr>
              <a:t>आहे जी </a:t>
            </a:r>
            <a:r>
              <a:rPr lang="mr-IN" sz="1900" b="1" dirty="0" smtClean="0">
                <a:latin typeface="Calibri"/>
                <a:ea typeface="Calibri"/>
                <a:cs typeface="Calibri"/>
                <a:sym typeface="Calibri"/>
              </a:rPr>
              <a:t>कृती </a:t>
            </a:r>
            <a:r>
              <a:rPr lang="mr-IN" sz="1900" b="1" dirty="0">
                <a:latin typeface="Calibri"/>
                <a:ea typeface="Calibri"/>
                <a:cs typeface="Calibri"/>
                <a:sym typeface="Calibri"/>
              </a:rPr>
              <a:t>आधारित शिक्षण मॉड्यूल्सद्वारे वैज्ञानिक </a:t>
            </a:r>
            <a:r>
              <a:rPr lang="mr-IN" sz="1900" b="1" dirty="0" smtClean="0">
                <a:latin typeface="Calibri"/>
                <a:ea typeface="Calibri"/>
                <a:cs typeface="Calibri"/>
                <a:sym typeface="Calibri"/>
              </a:rPr>
              <a:t>विचारसरणी, </a:t>
            </a:r>
            <a:r>
              <a:rPr lang="mr-IN" sz="1900" b="1" dirty="0">
                <a:latin typeface="Calibri"/>
                <a:ea typeface="Calibri"/>
                <a:cs typeface="Calibri"/>
                <a:sym typeface="Calibri"/>
              </a:rPr>
              <a:t>जीवन कौशल्ये आणि विद्यार्थ्यांच्या बौद्धिक विकासामध्ये </a:t>
            </a:r>
            <a:r>
              <a:rPr lang="mr-IN" sz="1900" b="1" dirty="0" smtClean="0">
                <a:latin typeface="Calibri"/>
                <a:ea typeface="Calibri"/>
                <a:cs typeface="Calibri"/>
                <a:sym typeface="Calibri"/>
              </a:rPr>
              <a:t>मदत </a:t>
            </a:r>
            <a:r>
              <a:rPr lang="mr-IN" sz="1900" b="1" dirty="0">
                <a:latin typeface="Calibri"/>
                <a:ea typeface="Calibri"/>
                <a:cs typeface="Calibri"/>
                <a:sym typeface="Calibri"/>
              </a:rPr>
              <a:t>करते.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a1b0d961ec_0_78"/>
          <p:cNvSpPr txBox="1"/>
          <p:nvPr/>
        </p:nvSpPr>
        <p:spPr>
          <a:xfrm>
            <a:off x="575625" y="1590625"/>
            <a:ext cx="4290300" cy="10407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600" b="1" i="0" u="none" strike="noStrike" cap="none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1" name="Google Shape;71;g2a1b0d961ec_0_78"/>
          <p:cNvSpPr txBox="1"/>
          <p:nvPr/>
        </p:nvSpPr>
        <p:spPr>
          <a:xfrm>
            <a:off x="6252675" y="1590625"/>
            <a:ext cx="4290300" cy="10407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600" b="1" i="0" u="none" strike="noStrike" cap="none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2" name="Google Shape;72;g2a1b0d961ec_0_78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2a1b0d961ec_0_78"/>
          <p:cNvSpPr txBox="1"/>
          <p:nvPr/>
        </p:nvSpPr>
        <p:spPr>
          <a:xfrm>
            <a:off x="7134329" y="1797564"/>
            <a:ext cx="2791500" cy="6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mr-IN" sz="28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उद्देश </a:t>
            </a: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a1b0d961ec_0_78"/>
          <p:cNvSpPr txBox="1"/>
          <p:nvPr/>
        </p:nvSpPr>
        <p:spPr>
          <a:xfrm>
            <a:off x="1426575" y="1828375"/>
            <a:ext cx="25884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mr-IN" sz="28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ध्येय</a:t>
            </a: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" name="Google Shape;75;g2a1b0d961ec_0_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2051" y="1762526"/>
            <a:ext cx="652270" cy="6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g2a1b0d961ec_0_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1825" y="1689075"/>
            <a:ext cx="843800" cy="8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g2a1b0d961ec_0_78"/>
          <p:cNvSpPr txBox="1"/>
          <p:nvPr/>
        </p:nvSpPr>
        <p:spPr>
          <a:xfrm>
            <a:off x="5840361" y="2999299"/>
            <a:ext cx="5108935" cy="2624753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ctr">
              <a:buSzPts val="2400"/>
              <a:buFont typeface="Arial" panose="020B0604020202020204" pitchFamily="34" charset="0"/>
              <a:buChar char="•"/>
            </a:pPr>
            <a:r>
              <a:rPr lang="mr-IN" sz="2400" dirty="0" smtClean="0">
                <a:latin typeface="Calibri"/>
                <a:ea typeface="Calibri"/>
                <a:cs typeface="Calibri"/>
                <a:sym typeface="Calibri"/>
              </a:rPr>
              <a:t>शिकण्या-शिकवण्याच्या </a:t>
            </a:r>
            <a:r>
              <a:rPr lang="mr-IN" sz="2400" dirty="0">
                <a:latin typeface="Calibri"/>
                <a:ea typeface="Calibri"/>
                <a:cs typeface="Calibri"/>
                <a:sym typeface="Calibri"/>
              </a:rPr>
              <a:t>नाविन्यपूर्ण मॉडेल्सचा प्रयोग आणि विकास करणे</a:t>
            </a:r>
            <a:r>
              <a:rPr lang="mr-IN" sz="2400" dirty="0" smtClean="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 algn="ctr">
              <a:buSzPts val="2400"/>
            </a:pPr>
            <a:endParaRPr lang="mr-IN" sz="24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>
              <a:buSzPts val="2400"/>
              <a:buFont typeface="Arial" panose="020B0604020202020204" pitchFamily="34" charset="0"/>
              <a:buChar char="•"/>
            </a:pPr>
            <a:r>
              <a:rPr lang="mr-IN" sz="24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mr-IN" sz="2400" dirty="0">
                <a:latin typeface="Calibri"/>
                <a:ea typeface="Calibri"/>
                <a:cs typeface="Calibri"/>
                <a:sym typeface="Calibri"/>
              </a:rPr>
              <a:t>मुलांना त्यांच्या वास्तविक जीवनातील गरजा आणि समस्यांचे निराकरण करण्यासाठी त्यांच्या शिक्षणाचा उपयोग करण्याच्या संधी उपलब्ध करून देणे.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g2a1b0d961ec_0_78"/>
          <p:cNvSpPr txBox="1"/>
          <p:nvPr/>
        </p:nvSpPr>
        <p:spPr>
          <a:xfrm>
            <a:off x="993058" y="3070400"/>
            <a:ext cx="3470788" cy="2553652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mr-IN" sz="2400" dirty="0">
                <a:latin typeface="Calibri"/>
                <a:ea typeface="Calibri"/>
                <a:cs typeface="Calibri"/>
                <a:sym typeface="Calibri"/>
              </a:rPr>
              <a:t>आम्ही अशा </a:t>
            </a:r>
            <a:r>
              <a:rPr lang="mr-IN" sz="2400" dirty="0" smtClean="0">
                <a:latin typeface="Calibri"/>
                <a:ea typeface="Calibri"/>
                <a:cs typeface="Calibri"/>
                <a:sym typeface="Calibri"/>
              </a:rPr>
              <a:t>समाजाचे स्वप्न पाहतो </a:t>
            </a:r>
            <a:r>
              <a:rPr lang="mr-IN" sz="2400" dirty="0">
                <a:latin typeface="Calibri"/>
                <a:ea typeface="Calibri"/>
                <a:cs typeface="Calibri"/>
                <a:sym typeface="Calibri"/>
              </a:rPr>
              <a:t>जिथे तरुणांना </a:t>
            </a:r>
            <a:r>
              <a:rPr lang="mr-IN" sz="2400" dirty="0" smtClean="0">
                <a:latin typeface="Calibri"/>
                <a:ea typeface="Calibri"/>
                <a:cs typeface="Calibri"/>
                <a:sym typeface="Calibri"/>
              </a:rPr>
              <a:t>नवीन उपक्रमाद्वारे </a:t>
            </a:r>
            <a:r>
              <a:rPr lang="mr-IN" sz="2400" dirty="0">
                <a:latin typeface="Calibri"/>
                <a:ea typeface="Calibri"/>
                <a:cs typeface="Calibri"/>
                <a:sym typeface="Calibri"/>
              </a:rPr>
              <a:t>सामाजिक </a:t>
            </a:r>
            <a:r>
              <a:rPr lang="mr-IN" sz="2400" dirty="0" smtClean="0">
                <a:latin typeface="Calibri"/>
                <a:ea typeface="Calibri"/>
                <a:cs typeface="Calibri"/>
                <a:sym typeface="Calibri"/>
              </a:rPr>
              <a:t>उन्नती करण्यासाठी आवश्यक विचार व </a:t>
            </a:r>
            <a:r>
              <a:rPr lang="mr-IN" sz="2400" dirty="0">
                <a:latin typeface="Calibri"/>
                <a:ea typeface="Calibri"/>
                <a:cs typeface="Calibri"/>
                <a:sym typeface="Calibri"/>
              </a:rPr>
              <a:t>कौशल्ये असतील.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g2a1b0d961ec_0_78"/>
          <p:cNvSpPr txBox="1"/>
          <p:nvPr/>
        </p:nvSpPr>
        <p:spPr>
          <a:xfrm>
            <a:off x="278500" y="266150"/>
            <a:ext cx="101934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mr-IN" sz="3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ध्येय व </a:t>
            </a:r>
            <a:r>
              <a:rPr lang="mr-IN" sz="3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उद्देश</a:t>
            </a: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g2cf21ff1f56_0_0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2cf21ff1f56_0_0"/>
          <p:cNvSpPr txBox="1"/>
          <p:nvPr/>
        </p:nvSpPr>
        <p:spPr>
          <a:xfrm>
            <a:off x="335400" y="168950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mr-IN" sz="3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मुख्य अडथळा/अडचणी</a:t>
            </a: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2cf21ff1f56_0_0"/>
          <p:cNvSpPr txBox="1"/>
          <p:nvPr/>
        </p:nvSpPr>
        <p:spPr>
          <a:xfrm>
            <a:off x="335400" y="5801125"/>
            <a:ext cx="3093600" cy="6852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mr-IN" sz="1600" b="1" i="0" u="none" strike="noStrike" cap="none" dirty="0" smtClean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खडू – फळा वापरून शिकवण्याची पद्धत</a:t>
            </a:r>
            <a:endParaRPr sz="1600" b="1" i="0" u="none" strike="noStrike" cap="none" dirty="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8" name="Google Shape;88;g2cf21ff1f56_0_0"/>
          <p:cNvSpPr txBox="1"/>
          <p:nvPr/>
        </p:nvSpPr>
        <p:spPr>
          <a:xfrm>
            <a:off x="3914300" y="5801125"/>
            <a:ext cx="3187800" cy="6852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mr-IN" sz="1600" b="1" i="0" u="none" strike="noStrike" cap="none" dirty="0" smtClean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विज्ञान विषयाची पद्धत</a:t>
            </a:r>
            <a:endParaRPr sz="1600" b="1" i="0" u="none" strike="noStrike" cap="none" dirty="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9" name="Google Shape;89;g2cf21ff1f56_0_0"/>
          <p:cNvSpPr txBox="1"/>
          <p:nvPr/>
        </p:nvSpPr>
        <p:spPr>
          <a:xfrm>
            <a:off x="7587401" y="5801125"/>
            <a:ext cx="3187800" cy="6852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mr-IN" sz="1600" b="1" i="0" u="none" strike="noStrike" cap="none" dirty="0" smtClean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प्रयोगशील व प्रत्यक्ष कृतियुक्त शिक्षणाचा अभाव</a:t>
            </a:r>
            <a:endParaRPr sz="1600" b="1" i="0" u="none" strike="noStrike" cap="none" dirty="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0" name="Google Shape;90;g2cf21ff1f56_0_0"/>
          <p:cNvSpPr txBox="1"/>
          <p:nvPr/>
        </p:nvSpPr>
        <p:spPr>
          <a:xfrm>
            <a:off x="335395" y="1446475"/>
            <a:ext cx="5545800" cy="1831240"/>
          </a:xfrm>
          <a:prstGeom prst="rect">
            <a:avLst/>
          </a:prstGeom>
          <a:noFill/>
          <a:ln w="19050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2000"/>
            </a:pPr>
            <a:r>
              <a:rPr lang="mr-IN" sz="1600" i="1" dirty="0">
                <a:latin typeface="Calibri"/>
                <a:ea typeface="Calibri"/>
                <a:cs typeface="Calibri"/>
                <a:sym typeface="Calibri"/>
              </a:rPr>
              <a:t>इयत्ता 3 मधील सर्व मुलांपैकी 26.6 % मुले इयत्ता </a:t>
            </a:r>
            <a:r>
              <a:rPr lang="en-IN" sz="1600" i="1" dirty="0">
                <a:latin typeface="Calibri"/>
                <a:ea typeface="Calibri"/>
                <a:cs typeface="Calibri"/>
                <a:sym typeface="Calibri"/>
              </a:rPr>
              <a:t>II </a:t>
            </a:r>
            <a:r>
              <a:rPr lang="mr-IN" sz="1600" i="1" dirty="0">
                <a:latin typeface="Calibri"/>
                <a:ea typeface="Calibri"/>
                <a:cs typeface="Calibri"/>
                <a:sym typeface="Calibri"/>
              </a:rPr>
              <a:t>स्तरावरील मजकूर वाचू शकत नाहीत</a:t>
            </a:r>
            <a:r>
              <a:rPr lang="mr-IN" sz="1600" i="1" dirty="0" smtClean="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buSzPts val="2000"/>
            </a:pPr>
            <a:endParaRPr lang="mr-IN" sz="1600" i="1" dirty="0"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2000"/>
            </a:pPr>
            <a:r>
              <a:rPr lang="mr-IN" sz="1600" i="1" dirty="0">
                <a:latin typeface="Calibri"/>
                <a:ea typeface="Calibri"/>
                <a:cs typeface="Calibri"/>
                <a:sym typeface="Calibri"/>
              </a:rPr>
              <a:t>इयत्ता पाचवीच्या 19.9% ​​विद्यार्थ्यांना साधी वजाबाकी आणि भागाकार सोडवता येत </a:t>
            </a:r>
            <a:r>
              <a:rPr lang="mr-IN" sz="1600" i="1" dirty="0" smtClean="0">
                <a:latin typeface="Calibri"/>
                <a:ea typeface="Calibri"/>
                <a:cs typeface="Calibri"/>
                <a:sym typeface="Calibri"/>
              </a:rPr>
              <a:t>नाहीत</a:t>
            </a:r>
            <a:r>
              <a:rPr lang="mr-IN" sz="12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mr-IN" sz="1200" i="1" dirty="0" smtClean="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buSzPts val="2000"/>
            </a:pPr>
            <a:endParaRPr sz="1200" i="1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N" sz="15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IN" sz="15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IN" sz="15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ASER</a:t>
            </a:r>
            <a:r>
              <a:rPr lang="mr-IN" sz="15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IN" sz="15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2024</a:t>
            </a:r>
            <a:r>
              <a:rPr lang="mr-IN" sz="15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ची माहिती</a:t>
            </a:r>
            <a:r>
              <a:rPr lang="en-IN" sz="15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5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g2cf21ff1f56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335400" y="3559800"/>
            <a:ext cx="3045900" cy="2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2cf21ff1f56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14300" y="3559800"/>
            <a:ext cx="3187799" cy="210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2cf21ff1f56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35100" y="3570475"/>
            <a:ext cx="3093601" cy="202897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g2cf21ff1f56_0_0"/>
          <p:cNvSpPr txBox="1"/>
          <p:nvPr/>
        </p:nvSpPr>
        <p:spPr>
          <a:xfrm>
            <a:off x="6220425" y="1305561"/>
            <a:ext cx="4721100" cy="1877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2000" b="1" dirty="0" smtClean="0">
                <a:solidFill>
                  <a:srgbClr val="00999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अडचण काय आहे?</a:t>
            </a:r>
            <a:r>
              <a:rPr lang="en-IN" sz="2000" b="1" dirty="0" smtClean="0">
                <a:solidFill>
                  <a:srgbClr val="00999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lang="mr-IN" sz="2000" b="1" dirty="0" smtClean="0">
              <a:solidFill>
                <a:srgbClr val="00999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buSzPts val="1800"/>
            </a:pPr>
            <a:r>
              <a:rPr lang="mr-IN" sz="1800" dirty="0" smtClean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ग्रामीण </a:t>
            </a:r>
            <a:r>
              <a:rPr lang="mr-IN" sz="1800" dirty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सरकारी शाळांमध्ये </a:t>
            </a:r>
            <a:r>
              <a:rPr lang="mr-IN" sz="1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प्रयोगशील व प्रत्यक्ष कृतियुक्त </a:t>
            </a:r>
            <a:r>
              <a:rPr lang="mr-IN" sz="18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शिक्षणाच्या अभावा</a:t>
            </a:r>
            <a:r>
              <a:rPr lang="mr-IN" sz="18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मुळे </a:t>
            </a:r>
            <a:r>
              <a:rPr lang="mr-IN" sz="18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मुलांमध्ये विज्ञानाबद्दलची आवड कमी आणि वाढलेली भीती निर्माण झाली आहे, परिणामी त्यांचे पुढील विज्ञान शिक्षण घेणे कमी झाले आहे.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cfd37cd51c_0_0"/>
          <p:cNvSpPr/>
          <p:nvPr/>
        </p:nvSpPr>
        <p:spPr>
          <a:xfrm>
            <a:off x="83642" y="1519700"/>
            <a:ext cx="3699086" cy="6999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2200"/>
            </a:pPr>
            <a:r>
              <a:rPr lang="mr-IN" sz="2200" b="1" dirty="0">
                <a:latin typeface="Calibri"/>
                <a:ea typeface="Calibri"/>
                <a:cs typeface="Calibri"/>
                <a:sym typeface="Calibri"/>
              </a:rPr>
              <a:t>छोटे कलाम विज्ञान प्रकल्प</a:t>
            </a:r>
            <a:endParaRPr sz="2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g2cfd37cd51c_0_0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2cfd37cd51c_0_0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mr-IN" sz="3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आमचे प्रकल्प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2cfd37cd51c_0_0"/>
          <p:cNvSpPr/>
          <p:nvPr/>
        </p:nvSpPr>
        <p:spPr>
          <a:xfrm>
            <a:off x="4237409" y="1519700"/>
            <a:ext cx="3526500" cy="6999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2200"/>
            </a:pPr>
            <a:r>
              <a:rPr lang="mr-IN" sz="2200" b="1" dirty="0">
                <a:latin typeface="Calibri"/>
                <a:ea typeface="Calibri"/>
                <a:cs typeface="Calibri"/>
                <a:sym typeface="Calibri"/>
              </a:rPr>
              <a:t>प्रकल्प विद्यांकुर (</a:t>
            </a:r>
            <a:r>
              <a:rPr lang="en-IN" sz="2200" b="1" dirty="0">
                <a:latin typeface="Calibri"/>
                <a:ea typeface="Calibri"/>
                <a:cs typeface="Calibri"/>
                <a:sym typeface="Calibri"/>
              </a:rPr>
              <a:t>FLN)</a:t>
            </a:r>
            <a:endParaRPr sz="2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2cfd37cd51c_0_0"/>
          <p:cNvSpPr/>
          <p:nvPr/>
        </p:nvSpPr>
        <p:spPr>
          <a:xfrm>
            <a:off x="8252640" y="1519700"/>
            <a:ext cx="3526500" cy="6999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2200"/>
            </a:pPr>
            <a:r>
              <a:rPr lang="mr-IN" sz="2200" b="1" dirty="0">
                <a:latin typeface="Calibri"/>
                <a:ea typeface="Calibri"/>
                <a:cs typeface="Calibri"/>
                <a:sym typeface="Calibri"/>
              </a:rPr>
              <a:t>विज्ञान शिक्षण संवाद</a:t>
            </a:r>
            <a:endParaRPr sz="2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2cfd37cd51c_0_0"/>
          <p:cNvSpPr txBox="1"/>
          <p:nvPr/>
        </p:nvSpPr>
        <p:spPr>
          <a:xfrm>
            <a:off x="200442" y="2447250"/>
            <a:ext cx="3429000" cy="15453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इयत्ता 6 वी, 7 वी च्या </a:t>
            </a:r>
            <a:r>
              <a:rPr lang="mr-IN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विद्यार्थ्यांना अनुभवयुक्त </a:t>
            </a:r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आणि </a:t>
            </a:r>
            <a:r>
              <a:rPr lang="mr-IN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कृतियुक्त शिक्षण अनुभव देऊन </a:t>
            </a:r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समस्या </a:t>
            </a:r>
            <a:r>
              <a:rPr lang="mr-IN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उकल करण्याची वैज्ञानिक विचारसरणी </a:t>
            </a:r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विकसित करतो.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cfd37cd51c_0_0"/>
          <p:cNvSpPr txBox="1"/>
          <p:nvPr/>
        </p:nvSpPr>
        <p:spPr>
          <a:xfrm>
            <a:off x="4286159" y="2472238"/>
            <a:ext cx="3429000" cy="15453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अभ्यासक्रमात </a:t>
            </a:r>
            <a:r>
              <a:rPr lang="mr-IN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मदत पाहिजे असणाऱ्या इयत्ता </a:t>
            </a:r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री ते 5 वी च्या विद्यार्थ्यांसाठी भाषा आणि गणिताचा मजबूत पाया तयार करतो.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2cfd37cd51c_0_0"/>
          <p:cNvSpPr txBox="1"/>
          <p:nvPr/>
        </p:nvSpPr>
        <p:spPr>
          <a:xfrm>
            <a:off x="8301390" y="2464650"/>
            <a:ext cx="3526500" cy="13518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अनुभवात्मक, </a:t>
            </a:r>
            <a:r>
              <a:rPr lang="mr-IN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कृतियुक्त </a:t>
            </a:r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शिक्षण पद्धतींवर प्रशिक्षण देण्यासाठी विज्ञान शिक्षकांसाठी क्षमता </a:t>
            </a:r>
            <a:endParaRPr lang="mr-IN" sz="18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/>
            <a:r>
              <a:rPr lang="mr-IN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निर्माण करणारी </a:t>
            </a:r>
            <a:r>
              <a:rPr lang="mr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कार्यशाळा.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2cfd37cd51c_0_0"/>
          <p:cNvSpPr/>
          <p:nvPr/>
        </p:nvSpPr>
        <p:spPr>
          <a:xfrm>
            <a:off x="660988" y="4167075"/>
            <a:ext cx="2433000" cy="2182800"/>
          </a:xfrm>
          <a:prstGeom prst="ellipse">
            <a:avLst/>
          </a:prstGeom>
          <a:solidFill>
            <a:srgbClr val="0099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mr-IN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विज्ञान आणि पायाभूत शिक्षणाला चालना देण्यासाठी अभिनव शिक्षण पद्धती वर्गात </a:t>
            </a:r>
            <a:r>
              <a:rPr lang="mr-IN" sz="16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आणतो.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2cfd37cd51c_0_0"/>
          <p:cNvSpPr/>
          <p:nvPr/>
        </p:nvSpPr>
        <p:spPr>
          <a:xfrm>
            <a:off x="4639377" y="4167074"/>
            <a:ext cx="2679448" cy="2464731"/>
          </a:xfrm>
          <a:prstGeom prst="ellipse">
            <a:avLst/>
          </a:prstGeom>
          <a:solidFill>
            <a:srgbClr val="0099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mr-IN" sz="1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विद्यार्थ्यांची पायाभूत साक्षरता आणि संख्यात्मक </a:t>
            </a:r>
            <a:r>
              <a:rPr lang="mr-IN" sz="17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कौशल्य विकास   करत प्राथमिक शिक्षण परिपूर्ण करतो</a:t>
            </a:r>
            <a:endParaRPr sz="1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1;g2cfd37cd51c_0_0"/>
          <p:cNvSpPr/>
          <p:nvPr/>
        </p:nvSpPr>
        <p:spPr>
          <a:xfrm>
            <a:off x="8848140" y="4167073"/>
            <a:ext cx="2433000" cy="2464731"/>
          </a:xfrm>
          <a:prstGeom prst="ellipse">
            <a:avLst/>
          </a:prstGeom>
          <a:solidFill>
            <a:srgbClr val="0099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mr-IN" sz="1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फेलो </a:t>
            </a:r>
            <a:r>
              <a:rPr lang="mr-IN" sz="17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आणि शासकीय </a:t>
            </a:r>
            <a:r>
              <a:rPr lang="mr-IN" sz="1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शिक्षकांच्या क्षमता </a:t>
            </a:r>
            <a:r>
              <a:rPr lang="mr-IN" sz="17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वाढ सुनिश्चित करणारा एक शाश्वत उपक्रम</a:t>
            </a:r>
            <a:endParaRPr sz="1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2a1b0d961ec_0_69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a1b0d961ec_0_69"/>
          <p:cNvSpPr txBox="1"/>
          <p:nvPr/>
        </p:nvSpPr>
        <p:spPr>
          <a:xfrm>
            <a:off x="291025" y="234100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mr-IN" sz="3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प्रश्न तेथे उत्तर</a:t>
            </a: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a1b0d961ec_0_69"/>
          <p:cNvSpPr txBox="1"/>
          <p:nvPr/>
        </p:nvSpPr>
        <p:spPr>
          <a:xfrm>
            <a:off x="386438" y="4761644"/>
            <a:ext cx="3123000" cy="3372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29200" rIns="0" bIns="0" anchor="t" anchorCtr="0">
            <a:spAutoFit/>
          </a:bodyPr>
          <a:lstStyle/>
          <a:p>
            <a:pPr marL="9080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प्रत्यक्ष अनुभव</a:t>
            </a:r>
            <a:endParaRPr sz="200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a1b0d961ec_0_69"/>
          <p:cNvSpPr txBox="1"/>
          <p:nvPr/>
        </p:nvSpPr>
        <p:spPr>
          <a:xfrm>
            <a:off x="4078725" y="4761952"/>
            <a:ext cx="3123000" cy="3366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28575" rIns="0" bIns="0" anchor="t" anchorCtr="0">
            <a:spAutoFit/>
          </a:bodyPr>
          <a:lstStyle/>
          <a:p>
            <a:pPr marL="914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सहकार्य</a:t>
            </a:r>
            <a:endParaRPr sz="200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a1b0d961ec_0_69"/>
          <p:cNvSpPr txBox="1"/>
          <p:nvPr/>
        </p:nvSpPr>
        <p:spPr>
          <a:xfrm>
            <a:off x="7771000" y="4766200"/>
            <a:ext cx="3123000" cy="3366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28575" rIns="0" bIns="0" anchor="t" anchorCtr="0">
            <a:spAutoFit/>
          </a:bodyPr>
          <a:lstStyle/>
          <a:p>
            <a:pPr marL="914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विकास</a:t>
            </a:r>
            <a:endParaRPr sz="200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2a1b0d961ec_0_69"/>
          <p:cNvSpPr txBox="1"/>
          <p:nvPr/>
        </p:nvSpPr>
        <p:spPr>
          <a:xfrm>
            <a:off x="7548540" y="5319909"/>
            <a:ext cx="3567900" cy="506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spAutoFit/>
          </a:bodyPr>
          <a:lstStyle/>
          <a:p>
            <a:pPr marL="12700" marR="5080" lvl="0" algn="ctr">
              <a:lnSpc>
                <a:spcPct val="101200"/>
              </a:lnSpc>
              <a:buSzPts val="1500"/>
            </a:pPr>
            <a:r>
              <a:rPr lang="mr-IN" sz="1600" dirty="0" smtClean="0">
                <a:latin typeface="Calibri"/>
                <a:ea typeface="Calibri"/>
                <a:cs typeface="Calibri"/>
                <a:sym typeface="Calibri"/>
              </a:rPr>
              <a:t>शिक्षा </a:t>
            </a:r>
            <a:r>
              <a:rPr lang="mr-IN" sz="1600" dirty="0">
                <a:latin typeface="Calibri"/>
                <a:ea typeface="Calibri"/>
                <a:cs typeface="Calibri"/>
                <a:sym typeface="Calibri"/>
              </a:rPr>
              <a:t>संवाद/शिक्षक क्षमता </a:t>
            </a:r>
            <a:r>
              <a:rPr lang="mr-IN" sz="1600" dirty="0" smtClean="0">
                <a:latin typeface="Calibri"/>
                <a:ea typeface="Calibri"/>
                <a:cs typeface="Calibri"/>
                <a:sym typeface="Calibri"/>
              </a:rPr>
              <a:t>सक्षमीकरण व शाश्वत विकास </a:t>
            </a:r>
            <a:endParaRPr sz="16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2a1b0d961ec_0_69"/>
          <p:cNvSpPr txBox="1"/>
          <p:nvPr/>
        </p:nvSpPr>
        <p:spPr>
          <a:xfrm>
            <a:off x="508463" y="5319891"/>
            <a:ext cx="3098100" cy="75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mr-IN" sz="160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पाठ्यक्रमाशी सुसंगत असे वैज्ञानिक प्रयोग आधारित प्रत्येक आठवड्यास कृतियुक्त लेसन्स </a:t>
            </a:r>
            <a:endParaRPr sz="16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2a1b0d961ec_0_69"/>
          <p:cNvSpPr txBox="1"/>
          <p:nvPr/>
        </p:nvSpPr>
        <p:spPr>
          <a:xfrm>
            <a:off x="4284106" y="5319895"/>
            <a:ext cx="2586900" cy="506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spAutoFit/>
          </a:bodyPr>
          <a:lstStyle/>
          <a:p>
            <a:pPr marL="12700" marR="5080" lvl="0" algn="ctr">
              <a:lnSpc>
                <a:spcPct val="101099"/>
              </a:lnSpc>
              <a:buSzPts val="1500"/>
            </a:pPr>
            <a:r>
              <a:rPr lang="mr-IN" sz="1600" dirty="0">
                <a:latin typeface="Calibri"/>
                <a:ea typeface="Calibri"/>
                <a:cs typeface="Calibri"/>
                <a:sym typeface="Calibri"/>
              </a:rPr>
              <a:t>विज्ञान शिक्षकांसोबत 3 </a:t>
            </a:r>
            <a:r>
              <a:rPr lang="mr-IN" sz="1600" dirty="0" smtClean="0">
                <a:latin typeface="Calibri"/>
                <a:ea typeface="Calibri"/>
                <a:cs typeface="Calibri"/>
                <a:sym typeface="Calibri"/>
              </a:rPr>
              <a:t>वर्षे सहकार्य तत्त्वावर काम </a:t>
            </a:r>
            <a:endParaRPr sz="16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g2a1b0d961ec_0_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393" y="2671384"/>
            <a:ext cx="3123079" cy="1869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a1b0d961ec_0_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8696" y="2671371"/>
            <a:ext cx="3123078" cy="1869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a1b0d961ec_0_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78375" y="2662900"/>
            <a:ext cx="3215625" cy="1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2a1b0d961ec_0_69"/>
          <p:cNvSpPr txBox="1"/>
          <p:nvPr/>
        </p:nvSpPr>
        <p:spPr>
          <a:xfrm>
            <a:off x="2672300" y="1371274"/>
            <a:ext cx="8444100" cy="732451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1400"/>
            </a:pPr>
            <a:r>
              <a:rPr lang="mr-IN" sz="1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कृतियुक्त </a:t>
            </a:r>
            <a:r>
              <a:rPr lang="mr-IN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आधारित शिक्षण आणि समस्या सोडवण्याच्या प्रयोगांद्वारे </a:t>
            </a:r>
            <a:r>
              <a:rPr lang="mr-IN" sz="1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अनुभवयुक्त विज्ञान शिक्षण  देत </a:t>
            </a:r>
            <a:r>
              <a:rPr lang="mr-IN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जिल्हा परिषद शाळांमधील इयत्ता 6 वी आणि 7 वी च्या </a:t>
            </a:r>
            <a:r>
              <a:rPr lang="mr-IN" sz="1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मुलांचा व शिक्षण व्यवस्थेचा शाश्वत विकास करणे</a:t>
            </a:r>
            <a:r>
              <a:rPr lang="mr-IN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1" i="0" u="none" strike="noStrike" cap="none" dirty="0">
              <a:solidFill>
                <a:schemeClr val="dk2"/>
              </a:solidFill>
            </a:endParaRPr>
          </a:p>
        </p:txBody>
      </p:sp>
      <p:sp>
        <p:nvSpPr>
          <p:cNvPr id="139" name="Google Shape;139;g2a1b0d961ec_0_69"/>
          <p:cNvSpPr/>
          <p:nvPr/>
        </p:nvSpPr>
        <p:spPr>
          <a:xfrm>
            <a:off x="291025" y="1327025"/>
            <a:ext cx="2156400" cy="7767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2200"/>
            </a:pPr>
            <a:r>
              <a:rPr lang="mr-IN" sz="2000" b="1" dirty="0">
                <a:latin typeface="Calibri"/>
                <a:ea typeface="Calibri"/>
                <a:cs typeface="Calibri"/>
                <a:sym typeface="Calibri"/>
              </a:rPr>
              <a:t>छोटे कलाम </a:t>
            </a:r>
            <a:endParaRPr lang="mr-IN" sz="2000" b="1" dirty="0" smtClean="0"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2200"/>
            </a:pPr>
            <a:r>
              <a:rPr lang="mr-IN" sz="2000" b="1" dirty="0" smtClean="0">
                <a:latin typeface="Calibri"/>
                <a:ea typeface="Calibri"/>
                <a:cs typeface="Calibri"/>
                <a:sym typeface="Calibri"/>
              </a:rPr>
              <a:t>विज्ञान </a:t>
            </a:r>
            <a:r>
              <a:rPr lang="mr-IN" sz="2000" b="1" dirty="0">
                <a:latin typeface="Calibri"/>
                <a:ea typeface="Calibri"/>
                <a:cs typeface="Calibri"/>
                <a:sym typeface="Calibri"/>
              </a:rPr>
              <a:t>प्रकल्प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2a1b0d961ec_0_73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a1b0d961ec_0_73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3200"/>
            </a:pPr>
            <a:r>
              <a:rPr lang="mr-IN" sz="3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प्रश्न तेथे उत्तर</a:t>
            </a:r>
          </a:p>
          <a:p>
            <a:pPr lvl="0">
              <a:buSzPts val="3200"/>
            </a:pP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2a1b0d961ec_0_73"/>
          <p:cNvSpPr txBox="1"/>
          <p:nvPr/>
        </p:nvSpPr>
        <p:spPr>
          <a:xfrm>
            <a:off x="318250" y="4543282"/>
            <a:ext cx="3123000" cy="3372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29200" rIns="0" bIns="0" anchor="t" anchorCtr="0">
            <a:spAutoFit/>
          </a:bodyPr>
          <a:lstStyle/>
          <a:p>
            <a:pPr marL="9080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पायाभूत तयारी</a:t>
            </a:r>
            <a:endParaRPr sz="2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2a1b0d961ec_0_73"/>
          <p:cNvSpPr txBox="1"/>
          <p:nvPr/>
        </p:nvSpPr>
        <p:spPr>
          <a:xfrm>
            <a:off x="3810380" y="4543577"/>
            <a:ext cx="3123000" cy="3366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28575" rIns="0" bIns="0" anchor="t" anchorCtr="0">
            <a:spAutoFit/>
          </a:bodyPr>
          <a:lstStyle/>
          <a:p>
            <a:pPr marL="914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वैयक्तिक लक्ष</a:t>
            </a:r>
            <a:endParaRPr sz="2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2a1b0d961ec_0_73"/>
          <p:cNvSpPr txBox="1"/>
          <p:nvPr/>
        </p:nvSpPr>
        <p:spPr>
          <a:xfrm>
            <a:off x="7609238" y="4543564"/>
            <a:ext cx="3123000" cy="3366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28575" rIns="0" bIns="0" anchor="t" anchorCtr="0">
            <a:spAutoFit/>
          </a:bodyPr>
          <a:lstStyle/>
          <a:p>
            <a:pPr marL="914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विकास</a:t>
            </a:r>
            <a:endParaRPr sz="2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2a1b0d961ec_0_73"/>
          <p:cNvSpPr/>
          <p:nvPr/>
        </p:nvSpPr>
        <p:spPr>
          <a:xfrm>
            <a:off x="330700" y="1181325"/>
            <a:ext cx="2586900" cy="9240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mr-IN" sz="1800" b="1" dirty="0">
                <a:latin typeface="Calibri"/>
                <a:ea typeface="Calibri"/>
                <a:cs typeface="Calibri"/>
                <a:sym typeface="Calibri"/>
              </a:rPr>
              <a:t>प्रकल्प विद्यांकुर: संख्याशास्त्र आणि साक्षरता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2a1b0d961ec_0_73"/>
          <p:cNvSpPr txBox="1"/>
          <p:nvPr/>
        </p:nvSpPr>
        <p:spPr>
          <a:xfrm>
            <a:off x="3029500" y="1254950"/>
            <a:ext cx="8056500" cy="8502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1400"/>
            </a:pPr>
            <a:r>
              <a:rPr lang="mr-IN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जिल्हा परिषद शाळांमधील इयत्ता 2 री ते 5 वी च्या </a:t>
            </a:r>
            <a:r>
              <a:rPr lang="mr-IN" sz="1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मुलांची प्राथमिक तयारी करून </a:t>
            </a:r>
            <a:r>
              <a:rPr lang="mr-IN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भाषा आणि गणित या विषयात कौशल्य निर्माण करून </a:t>
            </a:r>
            <a:r>
              <a:rPr lang="mr-IN" sz="1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चांगली </a:t>
            </a:r>
            <a:r>
              <a:rPr lang="mr-IN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शैक्षणिक </a:t>
            </a:r>
            <a:r>
              <a:rPr lang="mr-IN" sz="1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व्यवस्था प्रत्यक्षात आणण्याचा प्रयत्न करणे.</a:t>
            </a:r>
            <a:endParaRPr sz="2400" b="1" i="0" u="none" strike="noStrike" cap="none" dirty="0">
              <a:solidFill>
                <a:schemeClr val="dk2"/>
              </a:solidFill>
            </a:endParaRPr>
          </a:p>
        </p:txBody>
      </p:sp>
      <p:pic>
        <p:nvPicPr>
          <p:cNvPr id="173" name="Google Shape;173;g2a1b0d961ec_0_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700" y="2642825"/>
            <a:ext cx="3098100" cy="168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2a1b0d961ec_0_73"/>
          <p:cNvPicPr preferRelativeResize="0"/>
          <p:nvPr/>
        </p:nvPicPr>
        <p:blipFill rotWithShape="1">
          <a:blip r:embed="rId5">
            <a:alphaModFix/>
          </a:blip>
          <a:srcRect t="16097" b="16097"/>
          <a:stretch/>
        </p:blipFill>
        <p:spPr>
          <a:xfrm>
            <a:off x="3847975" y="2679712"/>
            <a:ext cx="3300851" cy="16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2a1b0d961ec_0_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68000" y="2642825"/>
            <a:ext cx="3098100" cy="175757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2a1b0d961ec_0_73"/>
          <p:cNvSpPr txBox="1"/>
          <p:nvPr/>
        </p:nvSpPr>
        <p:spPr>
          <a:xfrm>
            <a:off x="330700" y="5023350"/>
            <a:ext cx="2898000" cy="10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mr-IN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फेलो/शिक्षण </a:t>
            </a:r>
            <a:r>
              <a:rPr lang="mr-IN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मित्र </a:t>
            </a:r>
            <a:r>
              <a:rPr lang="mr-IN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आठवड्यातून 3 वेळा </a:t>
            </a:r>
            <a:r>
              <a:rPr lang="mr-IN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कृती </a:t>
            </a:r>
            <a:r>
              <a:rPr lang="mr-IN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आधारित सत्रे आयोजित </a:t>
            </a:r>
            <a:r>
              <a:rPr lang="mr-IN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करतात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a1b0d961ec_0_73"/>
          <p:cNvSpPr txBox="1"/>
          <p:nvPr/>
        </p:nvSpPr>
        <p:spPr>
          <a:xfrm>
            <a:off x="3810375" y="5023350"/>
            <a:ext cx="3123000" cy="10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mr-IN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शिक्षण मित्र </a:t>
            </a:r>
            <a:r>
              <a:rPr lang="mr-IN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वैयक्तिक लक्ष देतात, डेमो दाखवतात आणि विद्यार्थी एका </a:t>
            </a:r>
            <a:r>
              <a:rPr lang="mr-IN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हसत्या खेळत्या </a:t>
            </a:r>
            <a:r>
              <a:rPr lang="mr-IN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वातावरणात शिकतात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2a1b0d961ec_0_73"/>
          <p:cNvSpPr txBox="1"/>
          <p:nvPr/>
        </p:nvSpPr>
        <p:spPr>
          <a:xfrm>
            <a:off x="7621700" y="5023350"/>
            <a:ext cx="3098100" cy="10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mr-IN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फेलोना 1-2 महिन्यांच्या कालावधीसाठी सखोल प्रशिक्षण दिले जाते आणि त्यानंतर साप्ताहिक </a:t>
            </a:r>
            <a:r>
              <a:rPr lang="mr-IN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सत्रे होतात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2dfdb988a0b_0_56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2dfdb988a0b_0_56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mr-IN" sz="3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प्रभावी </a:t>
            </a:r>
            <a:r>
              <a:rPr lang="mr-IN" sz="3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मूल्यांकन: छोटे कलाम प्रकल्प</a:t>
            </a: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2dfdb988a0b_0_56"/>
          <p:cNvSpPr txBox="1"/>
          <p:nvPr/>
        </p:nvSpPr>
        <p:spPr>
          <a:xfrm>
            <a:off x="6250625" y="5376300"/>
            <a:ext cx="56301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mr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</a:t>
            </a:r>
            <a:r>
              <a:rPr lang="mr-IN" sz="2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कौशल्यामध्ये </a:t>
            </a:r>
            <a:r>
              <a:rPr lang="mr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विद्यार्थ्यांच्या पूर्व आणि नंतरच्या मूल्यांकनात शाळानिहाय सुधारणा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2dfdb988a0b_0_56"/>
          <p:cNvSpPr txBox="1"/>
          <p:nvPr/>
        </p:nvSpPr>
        <p:spPr>
          <a:xfrm>
            <a:off x="1367300" y="6467775"/>
            <a:ext cx="9219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</a:endParaRPr>
          </a:p>
        </p:txBody>
      </p:sp>
      <p:pic>
        <p:nvPicPr>
          <p:cNvPr id="242" name="Google Shape;242;g2dfdb988a0b_0_56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825" y="2838700"/>
            <a:ext cx="5931000" cy="37717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3" name="Google Shape;243;g2dfdb988a0b_0_56"/>
          <p:cNvSpPr txBox="1"/>
          <p:nvPr/>
        </p:nvSpPr>
        <p:spPr>
          <a:xfrm>
            <a:off x="276600" y="1489668"/>
            <a:ext cx="5423100" cy="10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mr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शाळांमधील विद्यार्थ्यांच्या मुल्यमापनपूर्व आणि नंतरच्या मूल्यांकनात </a:t>
            </a:r>
            <a:r>
              <a:rPr lang="mr-IN" sz="2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कौशल्य आधारित </a:t>
            </a:r>
            <a:r>
              <a:rPr lang="mr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सुधारणा </a:t>
            </a:r>
            <a:r>
              <a:rPr lang="mr-IN" sz="2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</a:p>
          <a:p>
            <a:pPr lvl="0"/>
            <a:r>
              <a:rPr lang="mr-IN" sz="22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mr-IN" sz="2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एकूण विद्यार्थी संख्या 99 आहे)</a:t>
            </a:r>
            <a:endParaRPr sz="1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g2dfdb988a0b_0_56" title="Char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9457" y="1450976"/>
            <a:ext cx="5732443" cy="37717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9;g2dfdb988a0b_0_56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mr-IN" sz="3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सरकारी शाळातील </a:t>
            </a:r>
            <a:r>
              <a:rPr lang="mr-IN" sz="3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शिक्षकांचा अभिप्राय: छोटे कलाम प्रकल्प</a:t>
            </a: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60;g2a1b0d961ec_0_10"/>
          <p:cNvPicPr preferRelativeResize="0"/>
          <p:nvPr/>
        </p:nvPicPr>
        <p:blipFill rotWithShape="1">
          <a:blip r:embed="rId2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112" y="860492"/>
            <a:ext cx="4175430" cy="5745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13" y="860492"/>
            <a:ext cx="3983551" cy="5691764"/>
          </a:xfrm>
          <a:prstGeom prst="rect">
            <a:avLst/>
          </a:prstGeom>
        </p:spPr>
      </p:pic>
      <p:sp>
        <p:nvSpPr>
          <p:cNvPr id="8" name="Google Shape;138;g2a1b0d961ec_0_69"/>
          <p:cNvSpPr txBox="1"/>
          <p:nvPr/>
        </p:nvSpPr>
        <p:spPr>
          <a:xfrm>
            <a:off x="9144000" y="1371275"/>
            <a:ext cx="2660074" cy="1630543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1400"/>
            </a:pPr>
            <a:r>
              <a:rPr lang="mr-IN" sz="18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शिरदवाड कन्या शाळेतील शिक्षक 2024 मधील </a:t>
            </a:r>
            <a:r>
              <a:rPr lang="mr-IN" sz="1800" b="1" dirty="0" smtClean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छोटे </a:t>
            </a:r>
            <a:r>
              <a:rPr lang="mr-IN" sz="18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कलाम प्रकल्पाचा विद्यार्थ्यांवर सकारात्मक </a:t>
            </a:r>
            <a:r>
              <a:rPr lang="mr-IN" sz="1800" b="1" dirty="0" smtClean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प्रभाव अभिप्राय सर्वेक्षणात </a:t>
            </a:r>
            <a:r>
              <a:rPr lang="mr-IN" sz="18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स्पष्ट करताना.</a:t>
            </a:r>
            <a:endParaRPr sz="1800" b="1" i="0" u="none" strike="noStrike" cap="none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763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2e064ee4cd8_2_0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2e064ee4cd8_2_0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mr-IN" sz="3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वाढता आलेख 2021-2024 </a:t>
            </a:r>
            <a:endParaRPr lang="mr-IN" sz="30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mr-IN" sz="2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लाभार्थी विद्यार्थी व शिक्षक संख्या</a:t>
            </a: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6" name="Google Shape;186;g2e064ee4cd8_2_0"/>
          <p:cNvSpPr/>
          <p:nvPr/>
        </p:nvSpPr>
        <p:spPr>
          <a:xfrm>
            <a:off x="3059075" y="1660575"/>
            <a:ext cx="24651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2021 -2022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2e064ee4cd8_2_0"/>
          <p:cNvSpPr/>
          <p:nvPr/>
        </p:nvSpPr>
        <p:spPr>
          <a:xfrm>
            <a:off x="6046975" y="1660575"/>
            <a:ext cx="25833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2022-2023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2e064ee4cd8_2_0"/>
          <p:cNvSpPr/>
          <p:nvPr/>
        </p:nvSpPr>
        <p:spPr>
          <a:xfrm>
            <a:off x="9043475" y="1660575"/>
            <a:ext cx="24651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2023-2024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2e064ee4cd8_2_0"/>
          <p:cNvSpPr/>
          <p:nvPr/>
        </p:nvSpPr>
        <p:spPr>
          <a:xfrm>
            <a:off x="432875" y="2609750"/>
            <a:ext cx="23697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mr-IN" altLang="en-US" sz="2000" b="1" dirty="0">
                <a:solidFill>
                  <a:srgbClr val="202124"/>
                </a:solidFill>
                <a:latin typeface="inherit"/>
                <a:cs typeface="Mangal"/>
              </a:rPr>
              <a:t>विद्यार्थी</a:t>
            </a:r>
            <a:endParaRPr sz="1400" b="1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90" name="Google Shape;190;g2e064ee4cd8_2_0"/>
          <p:cNvSpPr/>
          <p:nvPr/>
        </p:nvSpPr>
        <p:spPr>
          <a:xfrm>
            <a:off x="432875" y="3544700"/>
            <a:ext cx="24651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शिक्षक/ मु.ध्यापक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e064ee4cd8_2_0"/>
          <p:cNvSpPr/>
          <p:nvPr/>
        </p:nvSpPr>
        <p:spPr>
          <a:xfrm>
            <a:off x="432875" y="4479650"/>
            <a:ext cx="24651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शाळा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2e064ee4cd8_2_0"/>
          <p:cNvSpPr/>
          <p:nvPr/>
        </p:nvSpPr>
        <p:spPr>
          <a:xfrm>
            <a:off x="432875" y="5471525"/>
            <a:ext cx="24651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फेलो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2e064ee4cd8_2_0"/>
          <p:cNvSpPr txBox="1"/>
          <p:nvPr/>
        </p:nvSpPr>
        <p:spPr>
          <a:xfrm>
            <a:off x="3272525" y="2592525"/>
            <a:ext cx="2038200" cy="5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</a:endParaRPr>
          </a:p>
        </p:txBody>
      </p:sp>
      <p:sp>
        <p:nvSpPr>
          <p:cNvPr id="194" name="Google Shape;194;g2e064ee4cd8_2_0"/>
          <p:cNvSpPr txBox="1"/>
          <p:nvPr/>
        </p:nvSpPr>
        <p:spPr>
          <a:xfrm>
            <a:off x="3228725" y="3598275"/>
            <a:ext cx="2583300" cy="5265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 Teachers, 2 Headmasters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2e064ee4cd8_2_0"/>
          <p:cNvSpPr txBox="1"/>
          <p:nvPr/>
        </p:nvSpPr>
        <p:spPr>
          <a:xfrm>
            <a:off x="3205925" y="4396525"/>
            <a:ext cx="2583300" cy="8253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In-depth program: 2 schools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Awareness sessions: x schools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2e064ee4cd8_2_0"/>
          <p:cNvSpPr txBox="1"/>
          <p:nvPr/>
        </p:nvSpPr>
        <p:spPr>
          <a:xfrm>
            <a:off x="6046975" y="4396525"/>
            <a:ext cx="2778600" cy="8253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In-depth program: 6 schools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Awareness sessions: 30 schools  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2e064ee4cd8_2_0"/>
          <p:cNvSpPr txBox="1"/>
          <p:nvPr/>
        </p:nvSpPr>
        <p:spPr>
          <a:xfrm>
            <a:off x="9130375" y="4396525"/>
            <a:ext cx="2583300" cy="8253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In-depth program: 6 schools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Awareness sessions: 30 schools  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2e064ee4cd8_2_0"/>
          <p:cNvSpPr txBox="1"/>
          <p:nvPr/>
        </p:nvSpPr>
        <p:spPr>
          <a:xfrm>
            <a:off x="3718625" y="5493575"/>
            <a:ext cx="1465500" cy="4527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Fellows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2e064ee4cd8_2_0"/>
          <p:cNvSpPr txBox="1"/>
          <p:nvPr/>
        </p:nvSpPr>
        <p:spPr>
          <a:xfrm>
            <a:off x="6787938" y="5492100"/>
            <a:ext cx="1465500" cy="4527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Fellows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2e064ee4cd8_2_0"/>
          <p:cNvSpPr txBox="1"/>
          <p:nvPr/>
        </p:nvSpPr>
        <p:spPr>
          <a:xfrm>
            <a:off x="9695700" y="5492100"/>
            <a:ext cx="1465500" cy="4527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Fellows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2e064ee4cd8_2_0"/>
          <p:cNvSpPr txBox="1"/>
          <p:nvPr/>
        </p:nvSpPr>
        <p:spPr>
          <a:xfrm>
            <a:off x="6142775" y="3599750"/>
            <a:ext cx="2583300" cy="5265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 Teachers, 6 Headmasters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2e064ee4cd8_2_0"/>
          <p:cNvSpPr txBox="1"/>
          <p:nvPr/>
        </p:nvSpPr>
        <p:spPr>
          <a:xfrm>
            <a:off x="9130375" y="3599750"/>
            <a:ext cx="2583300" cy="5265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 Teachers, 6 Headmasters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2e064ee4cd8_2_0"/>
          <p:cNvSpPr txBox="1"/>
          <p:nvPr/>
        </p:nvSpPr>
        <p:spPr>
          <a:xfrm>
            <a:off x="6474775" y="2630163"/>
            <a:ext cx="1465500" cy="4527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264 children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2e064ee4cd8_2_0"/>
          <p:cNvSpPr txBox="1"/>
          <p:nvPr/>
        </p:nvSpPr>
        <p:spPr>
          <a:xfrm>
            <a:off x="9543275" y="2630150"/>
            <a:ext cx="1465500" cy="4527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420 children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2e064ee4cd8_2_0"/>
          <p:cNvSpPr txBox="1"/>
          <p:nvPr/>
        </p:nvSpPr>
        <p:spPr>
          <a:xfrm>
            <a:off x="3718625" y="2629413"/>
            <a:ext cx="1465500" cy="452700"/>
          </a:xfrm>
          <a:prstGeom prst="rect">
            <a:avLst/>
          </a:prstGeom>
          <a:noFill/>
          <a:ln w="9525" cap="flat" cmpd="sng">
            <a:solidFill>
              <a:srgbClr val="03D2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 children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332264"/>
            <a:ext cx="28854" cy="9747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Mangal"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g2cfd37cd51c_0_34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2cfd37cd51c_0_34"/>
          <p:cNvSpPr/>
          <p:nvPr/>
        </p:nvSpPr>
        <p:spPr>
          <a:xfrm>
            <a:off x="1393138" y="1849449"/>
            <a:ext cx="1225200" cy="1095000"/>
          </a:xfrm>
          <a:prstGeom prst="ellipse">
            <a:avLst/>
          </a:prstGeom>
          <a:solidFill>
            <a:srgbClr val="03D2D2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N" sz="2000" b="1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8</a:t>
            </a:r>
            <a:endParaRPr sz="20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4" name="Google Shape;214;g2cfd37cd51c_0_34"/>
          <p:cNvSpPr/>
          <p:nvPr/>
        </p:nvSpPr>
        <p:spPr>
          <a:xfrm>
            <a:off x="4220460" y="1937173"/>
            <a:ext cx="1225200" cy="1095000"/>
          </a:xfrm>
          <a:prstGeom prst="ellipse">
            <a:avLst/>
          </a:prstGeom>
          <a:solidFill>
            <a:srgbClr val="03D2D2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2cfd37cd51c_0_34"/>
          <p:cNvSpPr/>
          <p:nvPr/>
        </p:nvSpPr>
        <p:spPr>
          <a:xfrm>
            <a:off x="260100" y="4761625"/>
            <a:ext cx="3651300" cy="12879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N" sz="2000" b="1" i="0" u="none" strike="noStrike" cap="none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80 students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2cfd37cd51c_0_34"/>
          <p:cNvSpPr/>
          <p:nvPr/>
        </p:nvSpPr>
        <p:spPr>
          <a:xfrm>
            <a:off x="608200" y="4477775"/>
            <a:ext cx="29241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2021 -2022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2cfd37cd51c_0_34"/>
          <p:cNvSpPr/>
          <p:nvPr/>
        </p:nvSpPr>
        <p:spPr>
          <a:xfrm>
            <a:off x="4276675" y="4761625"/>
            <a:ext cx="3651300" cy="12879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264  students </a:t>
            </a:r>
            <a:endParaRPr sz="20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2cfd37cd51c_0_34"/>
          <p:cNvSpPr/>
          <p:nvPr/>
        </p:nvSpPr>
        <p:spPr>
          <a:xfrm>
            <a:off x="4624775" y="4477775"/>
            <a:ext cx="29241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2022-2023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2cfd37cd51c_0_34"/>
          <p:cNvSpPr/>
          <p:nvPr/>
        </p:nvSpPr>
        <p:spPr>
          <a:xfrm>
            <a:off x="8293250" y="4761625"/>
            <a:ext cx="3651300" cy="12879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420 students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2cfd37cd51c_0_34"/>
          <p:cNvSpPr/>
          <p:nvPr/>
        </p:nvSpPr>
        <p:spPr>
          <a:xfrm>
            <a:off x="8641350" y="4477775"/>
            <a:ext cx="2924100" cy="452700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N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2023-2024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2cfd37cd51c_0_34"/>
          <p:cNvSpPr txBox="1"/>
          <p:nvPr/>
        </p:nvSpPr>
        <p:spPr>
          <a:xfrm>
            <a:off x="752650" y="3164055"/>
            <a:ext cx="25059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फेलोज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cfd37cd51c_0_34"/>
          <p:cNvSpPr txBox="1"/>
          <p:nvPr/>
        </p:nvSpPr>
        <p:spPr>
          <a:xfrm>
            <a:off x="3756570" y="3232544"/>
            <a:ext cx="21528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शिक्षक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" name="Google Shape;223;g2cfd37cd51c_0_34"/>
          <p:cNvCxnSpPr>
            <a:stCxn id="214" idx="7"/>
            <a:endCxn id="224" idx="1"/>
          </p:cNvCxnSpPr>
          <p:nvPr/>
        </p:nvCxnSpPr>
        <p:spPr>
          <a:xfrm rot="10800000" flipH="1">
            <a:off x="5266234" y="1693132"/>
            <a:ext cx="669300" cy="4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5" name="Google Shape;225;g2cfd37cd51c_0_34"/>
          <p:cNvCxnSpPr>
            <a:stCxn id="214" idx="5"/>
          </p:cNvCxnSpPr>
          <p:nvPr/>
        </p:nvCxnSpPr>
        <p:spPr>
          <a:xfrm>
            <a:off x="5266234" y="2871814"/>
            <a:ext cx="943500" cy="42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6" name="Google Shape;226;g2cfd37cd51c_0_34"/>
          <p:cNvSpPr/>
          <p:nvPr/>
        </p:nvSpPr>
        <p:spPr>
          <a:xfrm>
            <a:off x="5822975" y="3005602"/>
            <a:ext cx="1758300" cy="651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15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Year 2 </a:t>
            </a:r>
            <a:endParaRPr sz="15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15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32 teachers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2cfd37cd51c_0_34"/>
          <p:cNvSpPr/>
          <p:nvPr/>
        </p:nvSpPr>
        <p:spPr>
          <a:xfrm>
            <a:off x="5935525" y="1367550"/>
            <a:ext cx="1533300" cy="651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15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Year 1</a:t>
            </a:r>
            <a:endParaRPr sz="15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 sz="15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16 teachers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2cfd37cd51c_0_34"/>
          <p:cNvSpPr/>
          <p:nvPr/>
        </p:nvSpPr>
        <p:spPr>
          <a:xfrm>
            <a:off x="8045150" y="2003304"/>
            <a:ext cx="1225200" cy="1095000"/>
          </a:xfrm>
          <a:prstGeom prst="ellipse">
            <a:avLst/>
          </a:prstGeom>
          <a:solidFill>
            <a:srgbClr val="03D2D2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N" sz="2000" b="1" dirty="0" smtClean="0">
                <a:solidFill>
                  <a:schemeClr val="dk1"/>
                </a:solidFill>
                <a:latin typeface="Cambria"/>
                <a:ea typeface="Cambria"/>
                <a:sym typeface="Cambria"/>
              </a:rPr>
              <a:t>30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2cfd37cd51c_0_34"/>
          <p:cNvSpPr txBox="1"/>
          <p:nvPr/>
        </p:nvSpPr>
        <p:spPr>
          <a:xfrm>
            <a:off x="7581275" y="3232544"/>
            <a:ext cx="21528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mr-IN" sz="20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शाळा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9" name="Google Shape;229;g2cfd37cd51c_0_34"/>
          <p:cNvCxnSpPr>
            <a:stCxn id="227" idx="7"/>
            <a:endCxn id="230" idx="1"/>
          </p:cNvCxnSpPr>
          <p:nvPr/>
        </p:nvCxnSpPr>
        <p:spPr>
          <a:xfrm rot="10800000" flipH="1">
            <a:off x="9090924" y="1682763"/>
            <a:ext cx="669300" cy="480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1" name="Google Shape;231;g2cfd37cd51c_0_34"/>
          <p:cNvCxnSpPr>
            <a:stCxn id="227" idx="5"/>
          </p:cNvCxnSpPr>
          <p:nvPr/>
        </p:nvCxnSpPr>
        <p:spPr>
          <a:xfrm>
            <a:off x="9090924" y="2937945"/>
            <a:ext cx="943500" cy="42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2" name="Google Shape;232;g2cfd37cd51c_0_34"/>
          <p:cNvSpPr/>
          <p:nvPr/>
        </p:nvSpPr>
        <p:spPr>
          <a:xfrm>
            <a:off x="9647676" y="3071724"/>
            <a:ext cx="1758300" cy="498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dirty="0" smtClean="0">
                <a:solidFill>
                  <a:schemeClr val="dk1"/>
                </a:solidFill>
                <a:latin typeface="Cambria"/>
                <a:ea typeface="Cambria"/>
                <a:sym typeface="Cambria"/>
              </a:rPr>
              <a:t>Trying to reach to 24 Schools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2cfd37cd51c_0_34"/>
          <p:cNvSpPr/>
          <p:nvPr/>
        </p:nvSpPr>
        <p:spPr>
          <a:xfrm>
            <a:off x="9760225" y="1433680"/>
            <a:ext cx="1533300" cy="498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N" sz="1500" b="1" i="0" u="none" strike="noStrike" cap="none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6 </a:t>
            </a:r>
            <a:r>
              <a:rPr lang="en-IN" sz="15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supported in depth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85;g2e064ee4cd8_2_0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mr-IN" sz="3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वाढता आलेख 2021-2024 </a:t>
            </a:r>
            <a:endParaRPr lang="mr-IN" sz="30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mr-IN" sz="2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लाभार्थी विद्यार्थी व शिक्षक संख्या</a:t>
            </a: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g262d14cc352_0_59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262d14cc352_0_59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mr-IN" sz="3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भविष्यातील आखणी </a:t>
            </a: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5" name="Google Shape;285;g262d14cc352_0_59"/>
          <p:cNvGraphicFramePr/>
          <p:nvPr>
            <p:extLst>
              <p:ext uri="{D42A27DB-BD31-4B8C-83A1-F6EECF244321}">
                <p14:modId xmlns:p14="http://schemas.microsoft.com/office/powerpoint/2010/main" val="1883372279"/>
              </p:ext>
            </p:extLst>
          </p:nvPr>
        </p:nvGraphicFramePr>
        <p:xfrm>
          <a:off x="589936" y="1710814"/>
          <a:ext cx="10343532" cy="3755922"/>
        </p:xfrm>
        <a:graphic>
          <a:graphicData uri="http://schemas.openxmlformats.org/drawingml/2006/table">
            <a:tbl>
              <a:tblPr>
                <a:noFill/>
                <a:tableStyleId>{8D074067-BD69-4745-9F5C-18A8D2947A4F}</a:tableStyleId>
              </a:tblPr>
              <a:tblGrid>
                <a:gridCol w="3333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8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0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0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05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764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mr-IN" sz="2000" b="1" u="none" strike="noStrike" cap="none" dirty="0" smtClean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घटक</a:t>
                      </a:r>
                      <a:endParaRPr sz="2000" b="1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2022-23</a:t>
                      </a:r>
                      <a:b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</a:b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(Actual)</a:t>
                      </a:r>
                      <a:endParaRPr sz="16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2023-24</a:t>
                      </a:r>
                      <a:b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</a:b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en-IN" sz="2000" b="1" dirty="0">
                          <a:latin typeface="Cambria"/>
                          <a:ea typeface="Cambria"/>
                          <a:cs typeface="Cambria"/>
                          <a:sym typeface="Cambria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Actual</a:t>
                      </a: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)</a:t>
                      </a:r>
                      <a:endParaRPr sz="16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2024-25</a:t>
                      </a:r>
                      <a:b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</a:b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(Projected)</a:t>
                      </a:r>
                      <a:endParaRPr sz="16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2025-26</a:t>
                      </a:r>
                      <a:endParaRPr sz="16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2000" b="1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(Projected)</a:t>
                      </a:r>
                      <a:endParaRPr sz="16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9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mr-IN" sz="2000" b="1" u="none" strike="noStrike" cap="none" dirty="0" smtClean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विद्यार्थी संख्या</a:t>
                      </a:r>
                      <a:endParaRPr sz="2000" b="1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264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880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1760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i="0" u="none" strike="noStrike" cap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2640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2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mr-IN" sz="2000" b="1" u="none" strike="noStrike" cap="none" dirty="0" smtClean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शाळांची संख्या</a:t>
                      </a:r>
                      <a:endParaRPr sz="2000" b="1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6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40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i="0" u="none" strike="noStrike" cap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60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2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mr-IN" sz="2000" b="1" u="none" strike="noStrike" cap="none" dirty="0" smtClean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विज्ञान शिक्षक संख्या</a:t>
                      </a:r>
                      <a:endParaRPr sz="2000" b="1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6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40</a:t>
                      </a:r>
                      <a:endParaRPr sz="14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28575" marR="28575" marT="19050" marB="1905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N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60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g262d14cc352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3227" y="1517900"/>
            <a:ext cx="2420948" cy="28285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7" name="Google Shape;267;g262d14cc352_0_25"/>
          <p:cNvGrpSpPr/>
          <p:nvPr/>
        </p:nvGrpSpPr>
        <p:grpSpPr>
          <a:xfrm>
            <a:off x="6421808" y="1181326"/>
            <a:ext cx="5469271" cy="5347404"/>
            <a:chOff x="7292333" y="851927"/>
            <a:chExt cx="6435193" cy="5736327"/>
          </a:xfrm>
        </p:grpSpPr>
        <p:pic>
          <p:nvPicPr>
            <p:cNvPr id="268" name="Google Shape;268;g262d14cc352_0_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292333" y="3771802"/>
              <a:ext cx="2419269" cy="2816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g262d14cc352_0_25"/>
            <p:cNvSpPr/>
            <p:nvPr/>
          </p:nvSpPr>
          <p:spPr>
            <a:xfrm rot="-208394">
              <a:off x="7823223" y="4209701"/>
              <a:ext cx="1102222" cy="1266963"/>
            </a:xfrm>
            <a:custGeom>
              <a:avLst/>
              <a:gdLst/>
              <a:ahLst/>
              <a:cxnLst/>
              <a:rect l="l" t="t" r="r" b="b"/>
              <a:pathLst>
                <a:path w="1271904" h="1605279" extrusionOk="0">
                  <a:moveTo>
                    <a:pt x="1271397" y="328422"/>
                  </a:moveTo>
                  <a:lnTo>
                    <a:pt x="0" y="1605026"/>
                  </a:lnTo>
                  <a:lnTo>
                    <a:pt x="811911" y="0"/>
                  </a:lnTo>
                  <a:lnTo>
                    <a:pt x="1271397" y="328422"/>
                  </a:lnTo>
                  <a:close/>
                </a:path>
              </a:pathLst>
            </a:custGeom>
            <a:solidFill>
              <a:srgbClr val="03D2D2">
                <a:alpha val="55686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g262d14cc352_0_25"/>
            <p:cNvSpPr/>
            <p:nvPr/>
          </p:nvSpPr>
          <p:spPr>
            <a:xfrm>
              <a:off x="7489870" y="851927"/>
              <a:ext cx="6237656" cy="3886557"/>
            </a:xfrm>
            <a:custGeom>
              <a:avLst/>
              <a:gdLst/>
              <a:ahLst/>
              <a:cxnLst/>
              <a:rect l="l" t="t" r="r" b="b"/>
              <a:pathLst>
                <a:path w="3322320" h="2303145" extrusionOk="0">
                  <a:moveTo>
                    <a:pt x="1661160" y="0"/>
                  </a:moveTo>
                  <a:lnTo>
                    <a:pt x="1746123" y="1650"/>
                  </a:lnTo>
                  <a:lnTo>
                    <a:pt x="1830070" y="5968"/>
                  </a:lnTo>
                  <a:lnTo>
                    <a:pt x="1912493" y="13207"/>
                  </a:lnTo>
                  <a:lnTo>
                    <a:pt x="1994281" y="22859"/>
                  </a:lnTo>
                  <a:lnTo>
                    <a:pt x="2074037" y="35813"/>
                  </a:lnTo>
                  <a:lnTo>
                    <a:pt x="2152396" y="51053"/>
                  </a:lnTo>
                  <a:lnTo>
                    <a:pt x="2229358" y="68833"/>
                  </a:lnTo>
                  <a:lnTo>
                    <a:pt x="2304669" y="89407"/>
                  </a:lnTo>
                  <a:lnTo>
                    <a:pt x="2449068" y="136905"/>
                  </a:lnTo>
                  <a:lnTo>
                    <a:pt x="2585593" y="194182"/>
                  </a:lnTo>
                  <a:lnTo>
                    <a:pt x="2650490" y="225805"/>
                  </a:lnTo>
                  <a:lnTo>
                    <a:pt x="2713609" y="259714"/>
                  </a:lnTo>
                  <a:lnTo>
                    <a:pt x="2773553" y="295782"/>
                  </a:lnTo>
                  <a:lnTo>
                    <a:pt x="2831338" y="333375"/>
                  </a:lnTo>
                  <a:lnTo>
                    <a:pt x="2886583" y="373252"/>
                  </a:lnTo>
                  <a:lnTo>
                    <a:pt x="2938907" y="415036"/>
                  </a:lnTo>
                  <a:lnTo>
                    <a:pt x="2988564" y="458088"/>
                  </a:lnTo>
                  <a:lnTo>
                    <a:pt x="3034919" y="503300"/>
                  </a:lnTo>
                  <a:lnTo>
                    <a:pt x="3078607" y="549655"/>
                  </a:lnTo>
                  <a:lnTo>
                    <a:pt x="3118993" y="598042"/>
                  </a:lnTo>
                  <a:lnTo>
                    <a:pt x="3155823" y="647826"/>
                  </a:lnTo>
                  <a:lnTo>
                    <a:pt x="3189859" y="699007"/>
                  </a:lnTo>
                  <a:lnTo>
                    <a:pt x="3219831" y="751586"/>
                  </a:lnTo>
                  <a:lnTo>
                    <a:pt x="3246501" y="805433"/>
                  </a:lnTo>
                  <a:lnTo>
                    <a:pt x="3269107" y="860551"/>
                  </a:lnTo>
                  <a:lnTo>
                    <a:pt x="3288157" y="916558"/>
                  </a:lnTo>
                  <a:lnTo>
                    <a:pt x="3303016" y="974089"/>
                  </a:lnTo>
                  <a:lnTo>
                    <a:pt x="3313684" y="1032637"/>
                  </a:lnTo>
                  <a:lnTo>
                    <a:pt x="3320288" y="1091691"/>
                  </a:lnTo>
                  <a:lnTo>
                    <a:pt x="3322320" y="1151636"/>
                  </a:lnTo>
                  <a:lnTo>
                    <a:pt x="3320288" y="1211452"/>
                  </a:lnTo>
                  <a:lnTo>
                    <a:pt x="3313684" y="1270507"/>
                  </a:lnTo>
                  <a:lnTo>
                    <a:pt x="3303016" y="1329181"/>
                  </a:lnTo>
                  <a:lnTo>
                    <a:pt x="3288157" y="1386204"/>
                  </a:lnTo>
                  <a:lnTo>
                    <a:pt x="3269107" y="1442592"/>
                  </a:lnTo>
                  <a:lnTo>
                    <a:pt x="3246501" y="1497711"/>
                  </a:lnTo>
                  <a:lnTo>
                    <a:pt x="3219831" y="1551558"/>
                  </a:lnTo>
                  <a:lnTo>
                    <a:pt x="3189859" y="1604137"/>
                  </a:lnTo>
                  <a:lnTo>
                    <a:pt x="3155823" y="1655317"/>
                  </a:lnTo>
                  <a:lnTo>
                    <a:pt x="3118993" y="1704848"/>
                  </a:lnTo>
                  <a:lnTo>
                    <a:pt x="3078607" y="1753362"/>
                  </a:lnTo>
                  <a:lnTo>
                    <a:pt x="3034919" y="1799970"/>
                  </a:lnTo>
                  <a:lnTo>
                    <a:pt x="2988564" y="1844674"/>
                  </a:lnTo>
                  <a:lnTo>
                    <a:pt x="2938907" y="1888235"/>
                  </a:lnTo>
                  <a:lnTo>
                    <a:pt x="2886583" y="1929637"/>
                  </a:lnTo>
                  <a:lnTo>
                    <a:pt x="2831465" y="1969261"/>
                  </a:lnTo>
                  <a:lnTo>
                    <a:pt x="2773553" y="2007361"/>
                  </a:lnTo>
                  <a:lnTo>
                    <a:pt x="2713609" y="2043048"/>
                  </a:lnTo>
                  <a:lnTo>
                    <a:pt x="2650617" y="2076958"/>
                  </a:lnTo>
                  <a:lnTo>
                    <a:pt x="2585593" y="2109089"/>
                  </a:lnTo>
                  <a:lnTo>
                    <a:pt x="2449068" y="2165858"/>
                  </a:lnTo>
                  <a:lnTo>
                    <a:pt x="2304669" y="2213355"/>
                  </a:lnTo>
                  <a:lnTo>
                    <a:pt x="2229358" y="2233929"/>
                  </a:lnTo>
                  <a:lnTo>
                    <a:pt x="2152396" y="2251710"/>
                  </a:lnTo>
                  <a:lnTo>
                    <a:pt x="2074037" y="2266949"/>
                  </a:lnTo>
                  <a:lnTo>
                    <a:pt x="1994281" y="2279904"/>
                  </a:lnTo>
                  <a:lnTo>
                    <a:pt x="1912493" y="2289936"/>
                  </a:lnTo>
                  <a:lnTo>
                    <a:pt x="1830070" y="2296795"/>
                  </a:lnTo>
                  <a:lnTo>
                    <a:pt x="1746123" y="2301112"/>
                  </a:lnTo>
                  <a:lnTo>
                    <a:pt x="1661160" y="2302764"/>
                  </a:lnTo>
                  <a:lnTo>
                    <a:pt x="1576324" y="2301112"/>
                  </a:lnTo>
                  <a:lnTo>
                    <a:pt x="1492377" y="2296795"/>
                  </a:lnTo>
                  <a:lnTo>
                    <a:pt x="1409827" y="2289936"/>
                  </a:lnTo>
                  <a:lnTo>
                    <a:pt x="1328420" y="2279904"/>
                  </a:lnTo>
                  <a:lnTo>
                    <a:pt x="1248410" y="2266949"/>
                  </a:lnTo>
                  <a:lnTo>
                    <a:pt x="1169924" y="2251710"/>
                  </a:lnTo>
                  <a:lnTo>
                    <a:pt x="1093343" y="2233929"/>
                  </a:lnTo>
                  <a:lnTo>
                    <a:pt x="1017777" y="2213355"/>
                  </a:lnTo>
                  <a:lnTo>
                    <a:pt x="873379" y="2165858"/>
                  </a:lnTo>
                  <a:lnTo>
                    <a:pt x="737108" y="2109089"/>
                  </a:lnTo>
                  <a:lnTo>
                    <a:pt x="671830" y="2076958"/>
                  </a:lnTo>
                  <a:lnTo>
                    <a:pt x="609219" y="2043048"/>
                  </a:lnTo>
                  <a:lnTo>
                    <a:pt x="548894" y="2007489"/>
                  </a:lnTo>
                  <a:lnTo>
                    <a:pt x="490855" y="1969261"/>
                  </a:lnTo>
                  <a:lnTo>
                    <a:pt x="435737" y="1929637"/>
                  </a:lnTo>
                  <a:lnTo>
                    <a:pt x="383413" y="1888235"/>
                  </a:lnTo>
                  <a:lnTo>
                    <a:pt x="333756" y="1844674"/>
                  </a:lnTo>
                  <a:lnTo>
                    <a:pt x="287400" y="1799970"/>
                  </a:lnTo>
                  <a:lnTo>
                    <a:pt x="243713" y="1753362"/>
                  </a:lnTo>
                  <a:lnTo>
                    <a:pt x="203326" y="1704848"/>
                  </a:lnTo>
                  <a:lnTo>
                    <a:pt x="166497" y="1655317"/>
                  </a:lnTo>
                  <a:lnTo>
                    <a:pt x="132588" y="1604137"/>
                  </a:lnTo>
                  <a:lnTo>
                    <a:pt x="102616" y="1551558"/>
                  </a:lnTo>
                  <a:lnTo>
                    <a:pt x="75819" y="1497711"/>
                  </a:lnTo>
                  <a:lnTo>
                    <a:pt x="53213" y="1442592"/>
                  </a:lnTo>
                  <a:lnTo>
                    <a:pt x="34290" y="1386204"/>
                  </a:lnTo>
                  <a:lnTo>
                    <a:pt x="19431" y="1329181"/>
                  </a:lnTo>
                  <a:lnTo>
                    <a:pt x="8636" y="1270507"/>
                  </a:lnTo>
                  <a:lnTo>
                    <a:pt x="2032" y="1211452"/>
                  </a:lnTo>
                  <a:lnTo>
                    <a:pt x="0" y="1151636"/>
                  </a:lnTo>
                  <a:lnTo>
                    <a:pt x="2032" y="1091691"/>
                  </a:lnTo>
                  <a:lnTo>
                    <a:pt x="8636" y="1032637"/>
                  </a:lnTo>
                  <a:lnTo>
                    <a:pt x="19431" y="974089"/>
                  </a:lnTo>
                  <a:lnTo>
                    <a:pt x="34290" y="916558"/>
                  </a:lnTo>
                  <a:lnTo>
                    <a:pt x="53213" y="860425"/>
                  </a:lnTo>
                  <a:lnTo>
                    <a:pt x="76200" y="805433"/>
                  </a:lnTo>
                  <a:lnTo>
                    <a:pt x="102616" y="751586"/>
                  </a:lnTo>
                  <a:lnTo>
                    <a:pt x="132969" y="699007"/>
                  </a:lnTo>
                  <a:lnTo>
                    <a:pt x="166497" y="647953"/>
                  </a:lnTo>
                  <a:lnTo>
                    <a:pt x="203326" y="598042"/>
                  </a:lnTo>
                  <a:lnTo>
                    <a:pt x="243840" y="549655"/>
                  </a:lnTo>
                  <a:lnTo>
                    <a:pt x="287400" y="503300"/>
                  </a:lnTo>
                  <a:lnTo>
                    <a:pt x="334137" y="458088"/>
                  </a:lnTo>
                  <a:lnTo>
                    <a:pt x="383286" y="415036"/>
                  </a:lnTo>
                  <a:lnTo>
                    <a:pt x="435737" y="373252"/>
                  </a:lnTo>
                  <a:lnTo>
                    <a:pt x="490982" y="333375"/>
                  </a:lnTo>
                  <a:lnTo>
                    <a:pt x="548894" y="295782"/>
                  </a:lnTo>
                  <a:lnTo>
                    <a:pt x="609092" y="259714"/>
                  </a:lnTo>
                  <a:lnTo>
                    <a:pt x="671830" y="225805"/>
                  </a:lnTo>
                  <a:lnTo>
                    <a:pt x="737108" y="194182"/>
                  </a:lnTo>
                  <a:lnTo>
                    <a:pt x="873251" y="136905"/>
                  </a:lnTo>
                  <a:lnTo>
                    <a:pt x="1017777" y="89407"/>
                  </a:lnTo>
                  <a:lnTo>
                    <a:pt x="1092962" y="68833"/>
                  </a:lnTo>
                  <a:lnTo>
                    <a:pt x="1169924" y="51053"/>
                  </a:lnTo>
                  <a:lnTo>
                    <a:pt x="1248410" y="35813"/>
                  </a:lnTo>
                  <a:lnTo>
                    <a:pt x="1328420" y="22987"/>
                  </a:lnTo>
                  <a:lnTo>
                    <a:pt x="1409827" y="12826"/>
                  </a:lnTo>
                  <a:lnTo>
                    <a:pt x="1492377" y="5968"/>
                  </a:lnTo>
                  <a:lnTo>
                    <a:pt x="1575943" y="1650"/>
                  </a:lnTo>
                  <a:lnTo>
                    <a:pt x="1661160" y="0"/>
                  </a:lnTo>
                  <a:close/>
                </a:path>
              </a:pathLst>
            </a:custGeom>
            <a:noFill/>
            <a:ln w="64000" cap="flat" cmpd="sng">
              <a:solidFill>
                <a:srgbClr val="03D2D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1" name="Google Shape;271;g262d14cc352_0_25"/>
          <p:cNvPicPr preferRelativeResize="0"/>
          <p:nvPr/>
        </p:nvPicPr>
        <p:blipFill rotWithShape="1">
          <a:blip r:embed="rId5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262d14cc352_0_25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mr-IN" sz="3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भविष्यातील वाटचाल</a:t>
            </a: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g262d14cc352_0_25"/>
          <p:cNvPicPr preferRelativeResize="0"/>
          <p:nvPr/>
        </p:nvPicPr>
        <p:blipFill rotWithShape="1">
          <a:blip r:embed="rId6">
            <a:alphaModFix/>
          </a:blip>
          <a:srcRect t="25489"/>
          <a:stretch/>
        </p:blipFill>
        <p:spPr>
          <a:xfrm>
            <a:off x="473275" y="4890075"/>
            <a:ext cx="3415500" cy="1860376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262d14cc352_0_25"/>
          <p:cNvSpPr txBox="1"/>
          <p:nvPr/>
        </p:nvSpPr>
        <p:spPr>
          <a:xfrm>
            <a:off x="473275" y="4104125"/>
            <a:ext cx="3490200" cy="6462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1" i="0" u="none" strike="noStrike" cap="none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जिल्हा परिषद, कोल्हापूर सोबत सहकार्य करार</a:t>
            </a:r>
            <a:endParaRPr sz="1800" b="1" i="0" u="none" strike="noStrike" cap="none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5" name="Google Shape;275;g262d14cc352_0_25"/>
          <p:cNvSpPr/>
          <p:nvPr/>
        </p:nvSpPr>
        <p:spPr>
          <a:xfrm>
            <a:off x="7385150" y="3699975"/>
            <a:ext cx="609300" cy="646500"/>
          </a:xfrm>
          <a:prstGeom prst="rect">
            <a:avLst/>
          </a:prstGeom>
          <a:solidFill>
            <a:srgbClr val="FFFFE4"/>
          </a:solidFill>
          <a:ln w="9525" cap="flat" cmpd="sng">
            <a:solidFill>
              <a:srgbClr val="FFFF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262d14cc352_0_25"/>
          <p:cNvSpPr txBox="1"/>
          <p:nvPr/>
        </p:nvSpPr>
        <p:spPr>
          <a:xfrm>
            <a:off x="221450" y="938468"/>
            <a:ext cx="595440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just">
              <a:buClr>
                <a:schemeClr val="dk1"/>
              </a:buClr>
              <a:buSzPts val="2000"/>
              <a:buFont typeface="Calibri"/>
              <a:buChar char="●"/>
            </a:pPr>
            <a:r>
              <a:rPr lang="mr-IN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महाराष्ट्रातील कोल्हापूर जिल्ह्यातील </a:t>
            </a:r>
            <a:r>
              <a:rPr lang="mr-IN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ब्लॉकमधून 12 ब्लॉक</a:t>
            </a:r>
            <a:r>
              <a:rPr lang="mr-IN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मध्ये विस्तार </a:t>
            </a:r>
            <a:r>
              <a:rPr lang="mr-IN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करणे.</a:t>
            </a:r>
            <a:endParaRPr lang="mr-IN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>
              <a:buClr>
                <a:schemeClr val="dk1"/>
              </a:buClr>
              <a:buSzPts val="2000"/>
              <a:buFont typeface="Calibri"/>
              <a:buChar char="●"/>
            </a:pPr>
            <a:r>
              <a:rPr lang="mr-IN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पुढील 3 वर्षांसाठी 12 ब्लॉकमधील प्रत्येक शाळेपर्यंत पोहोचा. 2025-26 पर्यंत 60 </a:t>
            </a:r>
            <a:r>
              <a:rPr lang="mr-IN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शाळांमध्ये ‘विद्योदय’ची उपस्थिती.</a:t>
            </a:r>
            <a:endParaRPr lang="mr-IN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>
              <a:buClr>
                <a:schemeClr val="dk1"/>
              </a:buClr>
              <a:buSzPts val="2000"/>
              <a:buFont typeface="Calibri"/>
              <a:buChar char="●"/>
            </a:pPr>
            <a:r>
              <a:rPr lang="mr-IN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5000+ मुलांपर्यंत </a:t>
            </a:r>
            <a:r>
              <a:rPr lang="mr-IN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पोहोचण्याचे लक्ष्य.</a:t>
            </a:r>
            <a:endParaRPr lang="mr-IN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>
              <a:buClr>
                <a:schemeClr val="dk1"/>
              </a:buClr>
              <a:buSzPts val="2000"/>
              <a:buFont typeface="Calibri"/>
              <a:buChar char="●"/>
            </a:pPr>
            <a:r>
              <a:rPr lang="mr-IN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विद्योदयचा शिक्षा संवाद हा शासनाच्या सहकार्याने शासनाचा शिक्षक </a:t>
            </a:r>
            <a:r>
              <a:rPr lang="mr-IN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प्रशिक्षण </a:t>
            </a:r>
            <a:r>
              <a:rPr lang="mr-IN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कार्यक्रम म्हणून राबवण्याचा मानस.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g262d14cc352_0_106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262d14cc352_0_106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mr-IN" sz="32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आमचे सहकारी </a:t>
            </a: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60" name="Google Shape;360;g262d14cc352_0_1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3668" y="1851313"/>
            <a:ext cx="2559604" cy="402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262d14cc352_0_10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7476" y="1619799"/>
            <a:ext cx="1611335" cy="8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262d14cc352_0_10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98940" y="1586801"/>
            <a:ext cx="1376850" cy="9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262d14cc352_0_10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3722" y="1482027"/>
            <a:ext cx="1141550" cy="11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g262d14cc352_0_10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53698" y="1465911"/>
            <a:ext cx="1141550" cy="1173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g262d14cc352_0_10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4750" y="3936250"/>
            <a:ext cx="4014965" cy="261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g262d14cc352_0_10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24806" y="3936250"/>
            <a:ext cx="3792779" cy="261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262d14cc352_0_10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82650" y="3936250"/>
            <a:ext cx="3964600" cy="261805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g262d14cc352_0_106"/>
          <p:cNvSpPr txBox="1"/>
          <p:nvPr/>
        </p:nvSpPr>
        <p:spPr>
          <a:xfrm>
            <a:off x="136850" y="3090450"/>
            <a:ext cx="6203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3200" b="1" i="0" u="none" strike="noStrike" cap="none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GALLERY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g262d14cc352_0_10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490475" y="1496501"/>
            <a:ext cx="1188831" cy="111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g262d14cc352_0_98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262d14cc352_0_98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mr-IN" sz="32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विद्योदय टीम</a:t>
            </a: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04" name="Google Shape;304;g262d14cc352_0_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0950" y="1631400"/>
            <a:ext cx="1656127" cy="15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262d14cc352_0_9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850" y="1591850"/>
            <a:ext cx="1580550" cy="16505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6" name="Google Shape;306;g262d14cc352_0_98" descr="WhatsApp Image 2022-05-24 at 11.02.19 PM (1).jpeg"/>
          <p:cNvPicPr preferRelativeResize="0"/>
          <p:nvPr/>
        </p:nvPicPr>
        <p:blipFill rotWithShape="1">
          <a:blip r:embed="rId6">
            <a:alphaModFix/>
          </a:blip>
          <a:srcRect l="20180" t="28042" r="6671" b="22104"/>
          <a:stretch/>
        </p:blipFill>
        <p:spPr>
          <a:xfrm>
            <a:off x="6468026" y="1626862"/>
            <a:ext cx="1580550" cy="165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g262d14cc352_0_98"/>
          <p:cNvPicPr preferRelativeResize="0"/>
          <p:nvPr/>
        </p:nvPicPr>
        <p:blipFill rotWithShape="1">
          <a:blip r:embed="rId7">
            <a:alphaModFix/>
          </a:blip>
          <a:srcRect l="5399" t="9385" r="14013" b="24379"/>
          <a:stretch/>
        </p:blipFill>
        <p:spPr>
          <a:xfrm>
            <a:off x="8890676" y="1574750"/>
            <a:ext cx="1912524" cy="1754701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g262d14cc352_0_98"/>
          <p:cNvSpPr txBox="1"/>
          <p:nvPr/>
        </p:nvSpPr>
        <p:spPr>
          <a:xfrm>
            <a:off x="672400" y="4071100"/>
            <a:ext cx="2557800" cy="179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▪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सह-संस्थापक आणि मुख्य कार्यकारी अधिकारी</a:t>
            </a:r>
          </a:p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▪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मास्टर्स इन सोशल वर्क एलिमेंटरी एज्युकेशन, </a:t>
            </a:r>
            <a:r>
              <a:rPr lang="en-IN" sz="1600" dirty="0">
                <a:latin typeface="Cambria"/>
                <a:ea typeface="Cambria"/>
                <a:cs typeface="Cambria"/>
                <a:sym typeface="Cambria"/>
              </a:rPr>
              <a:t>TISS</a:t>
            </a:r>
          </a:p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▪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विप्रो फेलो</a:t>
            </a:r>
          </a:p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▪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10 वर्षांचा अनुभव</a:t>
            </a:r>
            <a:endParaRPr sz="16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9" name="Google Shape;309;g262d14cc352_0_98"/>
          <p:cNvSpPr txBox="1"/>
          <p:nvPr/>
        </p:nvSpPr>
        <p:spPr>
          <a:xfrm>
            <a:off x="3473929" y="4074675"/>
            <a:ext cx="258060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▪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बॅचलर इन स्टॅटिस्टिक्स अँड सोशल वर्क (</a:t>
            </a:r>
            <a:r>
              <a:rPr lang="en-IN" sz="1600" dirty="0">
                <a:latin typeface="Cambria"/>
                <a:ea typeface="Cambria"/>
                <a:cs typeface="Cambria"/>
                <a:sym typeface="Cambria"/>
              </a:rPr>
              <a:t>TMV, </a:t>
            </a: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पुणे) </a:t>
            </a:r>
          </a:p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▪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mr-IN" sz="1600" dirty="0" smtClean="0">
                <a:latin typeface="Cambria"/>
                <a:ea typeface="Cambria"/>
                <a:cs typeface="Cambria"/>
                <a:sym typeface="Cambria"/>
              </a:rPr>
              <a:t>उपक्रम </a:t>
            </a: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व्यवस्थापक आणि मानव संसाधन व्यवस्थापन.</a:t>
            </a:r>
          </a:p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▪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7 वर्षांचा अनुभव</a:t>
            </a:r>
            <a:endParaRPr sz="16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0" name="Google Shape;310;g262d14cc352_0_98"/>
          <p:cNvSpPr txBox="1"/>
          <p:nvPr/>
        </p:nvSpPr>
        <p:spPr>
          <a:xfrm>
            <a:off x="6145333" y="4071100"/>
            <a:ext cx="267360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•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शिवाजी विद्यापीठातून विज्ञान </a:t>
            </a:r>
            <a:r>
              <a:rPr lang="mr-IN" sz="1600" dirty="0" smtClean="0">
                <a:latin typeface="Cambria"/>
                <a:ea typeface="Cambria"/>
                <a:cs typeface="Cambria"/>
                <a:sym typeface="Cambria"/>
              </a:rPr>
              <a:t>शाखेत पदवी शिक्षण </a:t>
            </a:r>
            <a:endParaRPr lang="mr-IN" sz="1600" dirty="0">
              <a:latin typeface="Cambria"/>
              <a:ea typeface="Cambria"/>
              <a:cs typeface="Cambria"/>
              <a:sym typeface="Cambria"/>
            </a:endParaRPr>
          </a:p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•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प्रकल्प आणि अंमलबजावणी समन्वयक. </a:t>
            </a:r>
          </a:p>
          <a:p>
            <a:pPr marL="285750" lvl="0" indent="-285750">
              <a:lnSpc>
                <a:spcPct val="115000"/>
              </a:lnSpc>
              <a:buSzPts val="1600"/>
              <a:buFont typeface="Cambria"/>
              <a:buChar char="•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7 वर्षांचा अनुभव</a:t>
            </a:r>
            <a:endParaRPr sz="16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1" name="Google Shape;311;g262d14cc352_0_98"/>
          <p:cNvSpPr txBox="1"/>
          <p:nvPr/>
        </p:nvSpPr>
        <p:spPr>
          <a:xfrm>
            <a:off x="8698320" y="4074675"/>
            <a:ext cx="28785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SzPts val="1600"/>
              <a:buFont typeface="Cambria"/>
              <a:buChar char="•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अभियांत्रिकी पदविका, </a:t>
            </a:r>
            <a:endParaRPr lang="mr-IN" sz="1600" dirty="0" smtClean="0">
              <a:latin typeface="Cambria"/>
              <a:ea typeface="Cambria"/>
              <a:cs typeface="Cambria"/>
              <a:sym typeface="Cambria"/>
            </a:endParaRPr>
          </a:p>
          <a:p>
            <a:pPr marL="285750" lvl="0" indent="-285750">
              <a:buSzPts val="1600"/>
              <a:buFont typeface="Cambria"/>
              <a:buChar char="•"/>
            </a:pPr>
            <a:r>
              <a:rPr lang="en-IN" sz="1600" dirty="0" smtClean="0">
                <a:latin typeface="Cambria"/>
                <a:ea typeface="Cambria"/>
                <a:cs typeface="Cambria"/>
                <a:sym typeface="Cambria"/>
              </a:rPr>
              <a:t>M.A</a:t>
            </a:r>
            <a:r>
              <a:rPr lang="en-IN" sz="1600" dirty="0">
                <a:latin typeface="Cambria"/>
                <a:ea typeface="Cambria"/>
                <a:cs typeface="Cambria"/>
                <a:sym typeface="Cambria"/>
              </a:rPr>
              <a:t>. </a:t>
            </a: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शिक्षण, </a:t>
            </a:r>
            <a:r>
              <a:rPr lang="en-IN" sz="1600" dirty="0">
                <a:latin typeface="Cambria"/>
                <a:ea typeface="Cambria"/>
                <a:cs typeface="Cambria"/>
                <a:sym typeface="Cambria"/>
              </a:rPr>
              <a:t>TISS </a:t>
            </a: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मुंबई.</a:t>
            </a:r>
          </a:p>
          <a:p>
            <a:pPr marL="285750" lvl="0" indent="-285750">
              <a:buSzPts val="1600"/>
              <a:buFont typeface="Cambria"/>
              <a:buChar char="•"/>
            </a:pP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अभ्यासक्रम </a:t>
            </a:r>
            <a:r>
              <a:rPr lang="mr-IN" sz="1600" dirty="0" smtClean="0">
                <a:latin typeface="Cambria"/>
                <a:ea typeface="Cambria"/>
                <a:cs typeface="Cambria"/>
                <a:sym typeface="Cambria"/>
              </a:rPr>
              <a:t>मांडणी व संयोजन</a:t>
            </a:r>
          </a:p>
          <a:p>
            <a:pPr marL="285750" lvl="0" indent="-285750">
              <a:buSzPts val="1600"/>
              <a:buFont typeface="Cambria"/>
              <a:buChar char="•"/>
            </a:pPr>
            <a:r>
              <a:rPr lang="mr-IN" sz="1600" dirty="0" smtClean="0">
                <a:latin typeface="Cambria"/>
                <a:ea typeface="Cambria"/>
                <a:cs typeface="Cambria"/>
                <a:sym typeface="Cambria"/>
              </a:rPr>
              <a:t>7 </a:t>
            </a:r>
            <a:r>
              <a:rPr lang="mr-IN" sz="1600" dirty="0">
                <a:latin typeface="Cambria"/>
                <a:ea typeface="Cambria"/>
                <a:cs typeface="Cambria"/>
                <a:sym typeface="Cambria"/>
              </a:rPr>
              <a:t>वर्षांचा अनुभव</a:t>
            </a:r>
            <a:endParaRPr sz="16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2" name="Google Shape;312;g262d14cc352_0_98"/>
          <p:cNvSpPr txBox="1"/>
          <p:nvPr/>
        </p:nvSpPr>
        <p:spPr>
          <a:xfrm>
            <a:off x="959225" y="3408450"/>
            <a:ext cx="2321700" cy="450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6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विनायक माळी</a:t>
            </a:r>
            <a:endParaRPr sz="16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3" name="Google Shape;313;g262d14cc352_0_98"/>
          <p:cNvSpPr txBox="1"/>
          <p:nvPr/>
        </p:nvSpPr>
        <p:spPr>
          <a:xfrm>
            <a:off x="3706000" y="3408450"/>
            <a:ext cx="2088300" cy="450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6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सार्शा कुंभार</a:t>
            </a:r>
            <a:endParaRPr sz="16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4" name="Google Shape;314;g262d14cc352_0_98"/>
          <p:cNvSpPr txBox="1"/>
          <p:nvPr/>
        </p:nvSpPr>
        <p:spPr>
          <a:xfrm>
            <a:off x="6219375" y="3408445"/>
            <a:ext cx="2321700" cy="450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6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राजेंद्र चौगुले</a:t>
            </a:r>
            <a:endParaRPr sz="16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5" name="Google Shape;315;g262d14cc352_0_98"/>
          <p:cNvSpPr txBox="1"/>
          <p:nvPr/>
        </p:nvSpPr>
        <p:spPr>
          <a:xfrm>
            <a:off x="8818925" y="3408450"/>
            <a:ext cx="2088300" cy="450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6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वर्ष पाटील</a:t>
            </a:r>
            <a:endParaRPr sz="16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g263056ef17f_0_11"/>
          <p:cNvPicPr preferRelativeResize="0"/>
          <p:nvPr/>
        </p:nvPicPr>
        <p:blipFill rotWithShape="1">
          <a:blip r:embed="rId3">
            <a:alphaModFix/>
          </a:blip>
          <a:srcRect l="13255" t="17696" r="11641" b="14160"/>
          <a:stretch/>
        </p:blipFill>
        <p:spPr>
          <a:xfrm>
            <a:off x="11279249" y="67092"/>
            <a:ext cx="843800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g263056ef17f_0_11"/>
          <p:cNvSpPr txBox="1"/>
          <p:nvPr/>
        </p:nvSpPr>
        <p:spPr>
          <a:xfrm>
            <a:off x="121975" y="154725"/>
            <a:ext cx="119607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mr-IN" sz="32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धन्यवाद</a:t>
            </a: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77" name="Google Shape;377;g263056ef17f_0_11"/>
          <p:cNvSpPr txBox="1"/>
          <p:nvPr/>
        </p:nvSpPr>
        <p:spPr>
          <a:xfrm>
            <a:off x="627200" y="1316938"/>
            <a:ext cx="6206700" cy="286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1600"/>
            </a:pPr>
            <a:r>
              <a:rPr lang="mr-IN" sz="1600" b="1" dirty="0">
                <a:latin typeface="Cambria"/>
                <a:ea typeface="Cambria"/>
                <a:cs typeface="Cambria"/>
                <a:sym typeface="Cambria"/>
              </a:rPr>
              <a:t>पत्ता : </a:t>
            </a:r>
            <a:r>
              <a:rPr lang="mr-IN" sz="1600" b="1" dirty="0" smtClean="0">
                <a:latin typeface="Cambria"/>
                <a:ea typeface="Cambria"/>
                <a:cs typeface="Cambria"/>
                <a:sym typeface="Cambria"/>
              </a:rPr>
              <a:t>विद्योदय </a:t>
            </a:r>
            <a:r>
              <a:rPr lang="mr-IN" sz="1600" b="1" dirty="0">
                <a:latin typeface="Cambria"/>
                <a:ea typeface="Cambria"/>
                <a:cs typeface="Cambria"/>
                <a:sym typeface="Cambria"/>
              </a:rPr>
              <a:t>मुक्तांगण परिवार फाउंडेशन, गणेश मंदिराजवळ, राजर्षी शाहू मैदानासमोर, अब्दुललाट गाव, ता. शिरोळ, जि. कोल्हापूर, महाराष्ट्र. -416115</a:t>
            </a:r>
            <a:r>
              <a:rPr lang="mr-IN" sz="1600" b="1" dirty="0" smtClean="0">
                <a:latin typeface="Cambria"/>
                <a:ea typeface="Cambria"/>
                <a:cs typeface="Cambria"/>
                <a:sym typeface="Cambria"/>
              </a:rPr>
              <a:t>.</a:t>
            </a:r>
          </a:p>
          <a:p>
            <a:pPr lvl="0">
              <a:buSzPts val="1600"/>
            </a:pP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1" i="0" u="none" strike="noStrike" cap="none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कार्यालय पत्ता</a:t>
            </a:r>
            <a:r>
              <a:rPr lang="en-IN" sz="1800" b="1" i="0" u="none" strike="noStrike" cap="none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r>
              <a:rPr lang="en-IN" sz="1800" b="0" i="0" u="none" strike="noStrike" cap="none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IN" sz="1800" b="0" i="0" u="sng" strike="noStrike" cap="none" dirty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https://goo.gl/maps/F8aVdjZDoRgu26Kw7</a:t>
            </a:r>
            <a:r>
              <a:rPr lang="en-IN" sz="1800" b="0" i="0" u="none" strike="noStrike" cap="none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1" i="0" u="none" strike="noStrike" cap="none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संपर्क</a:t>
            </a:r>
            <a:r>
              <a:rPr lang="en-IN" sz="1800" b="1" i="0" u="none" strike="noStrike" cap="none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IN" sz="1800" b="1" i="0" u="none" strike="noStrike" cap="none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r>
              <a:rPr lang="en-IN" sz="1800" b="0" i="0" u="none" strike="noStrike" cap="none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IN" sz="1800" b="0" i="0" u="none" strike="noStrike" cap="none" dirty="0" err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Vinayak</a:t>
            </a:r>
            <a:r>
              <a:rPr lang="en-IN" sz="1800" b="0" i="0" u="none" strike="noStrike" cap="none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Mali (+91 9420608084)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1" i="0" u="none" strike="noStrike" cap="none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मेल</a:t>
            </a:r>
            <a:r>
              <a:rPr lang="en-IN" sz="1800" b="1" i="0" u="none" strike="noStrike" cap="none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IN" sz="1800" b="1" i="0" u="none" strike="noStrike" cap="none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r>
              <a:rPr lang="en-IN" sz="1800" b="0" i="0" u="none" strike="noStrike" cap="none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IN" sz="1800" b="0" i="0" u="sng" strike="noStrike" cap="none" dirty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5"/>
              </a:rPr>
              <a:t>contactvidyoday@gmail.com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b="0" i="0" u="none" strike="noStrike" cap="none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IN" sz="1800" b="0" i="0" u="sng" strike="noStrike" cap="none" dirty="0" smtClean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6"/>
              </a:rPr>
              <a:t>vinayakmali90@gmail.com</a:t>
            </a:r>
            <a:r>
              <a:rPr lang="en-IN" sz="1800" b="0" i="0" u="none" strike="noStrike" cap="none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81" name="Google Shape;381;g263056ef17f_0_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05275" y="743063"/>
            <a:ext cx="3702598" cy="537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847</Words>
  <Application>Microsoft Office PowerPoint</Application>
  <PresentationFormat>Widescreen</PresentationFormat>
  <Paragraphs>177</Paragraphs>
  <Slides>15</Slides>
  <Notes>14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</vt:lpstr>
      <vt:lpstr>inherit</vt:lpstr>
      <vt:lpstr>Mangal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vidyoday mali</dc:creator>
  <cp:lastModifiedBy>Hp</cp:lastModifiedBy>
  <cp:revision>34</cp:revision>
  <dcterms:created xsi:type="dcterms:W3CDTF">2022-08-16T14:13:35Z</dcterms:created>
  <dcterms:modified xsi:type="dcterms:W3CDTF">2024-06-29T12:31:55Z</dcterms:modified>
</cp:coreProperties>
</file>