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1" r:id="rId6"/>
    <p:sldId id="263" r:id="rId7"/>
    <p:sldId id="266" r:id="rId8"/>
    <p:sldId id="277" r:id="rId9"/>
    <p:sldId id="264" r:id="rId10"/>
    <p:sldId id="265" r:id="rId11"/>
    <p:sldId id="270" r:id="rId12"/>
    <p:sldId id="269" r:id="rId13"/>
    <p:sldId id="275" r:id="rId14"/>
    <p:sldId id="272" r:id="rId15"/>
    <p:sldId id="276" r:id="rId16"/>
  </p:sldIdLst>
  <p:sldSz cx="12192000" cy="6858000"/>
  <p:notesSz cx="6858000" cy="99456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i4i6l9BqrUSbMpGEYlLR05vRBoO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vita Pandya"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D074067-BD69-4745-9F5C-18A8D2947A4F}">
  <a:tblStyle styleId="{8D074067-BD69-4745-9F5C-18A8D2947A4F}"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8E12B9B4-1839-43F1-B5BF-65578C8CE802}" styleName="Table_1">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Arial"/>
          <a:ea typeface="Arial"/>
          <a:cs typeface="Arial"/>
        </a:font>
        <a:srgbClr val="FFFFFF"/>
      </a:tcTxStyle>
      <a:tcStyle>
        <a:tcBdr/>
        <a:fill>
          <a:solidFill>
            <a:srgbClr val="4472C4"/>
          </a:solidFill>
        </a:fill>
      </a:tcStyle>
    </a:lastCol>
    <a:firstCol>
      <a:tcTxStyle b="on" i="off">
        <a:font>
          <a:latin typeface="Arial"/>
          <a:ea typeface="Arial"/>
          <a:cs typeface="Arial"/>
        </a:font>
        <a:srgbClr val="FFFFFF"/>
      </a:tcTxStyle>
      <a:tcStyle>
        <a:tcBdr/>
        <a:fill>
          <a:solidFill>
            <a:srgbClr val="4472C4"/>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4472C4"/>
          </a:solidFill>
        </a:fill>
      </a:tcStyle>
    </a:lastRow>
    <a:seCell>
      <a:tcTxStyle b="off" i="off"/>
      <a:tcStyle>
        <a:tcBdr/>
      </a:tcStyle>
    </a:seCell>
    <a:swCell>
      <a:tcTxStyle b="off" i="off"/>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4472C4"/>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8" Type="http://customschemas.google.com/relationships/presentationmetadata" Target="metadata"/><Relationship Id="rId10"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0"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4-05-25T07:41:16.528" idx="1">
    <p:pos x="296" y="927"/>
    <p:text>Please check these numbers as actuals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On5RufQ"/>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71800" cy="49901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1"/>
            <a:ext cx="2971800" cy="49901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46678"/>
            <a:ext cx="2971800" cy="49901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9446678"/>
            <a:ext cx="2971800" cy="49901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2a1b0d961ec_0_10: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 name="Google Shape;56;g2a1b0d961ec_0_10: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N"/>
              <a:t>From website , relook at the phrase</a:t>
            </a:r>
            <a:endParaRPr/>
          </a:p>
        </p:txBody>
      </p:sp>
      <p:sp>
        <p:nvSpPr>
          <p:cNvPr id="57" name="Google Shape;57;g2a1b0d961ec_0_10: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a1b0d961ec_0_78: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g2a1b0d961ec_0_78: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 name="Google Shape;68;g2a1b0d961ec_0_78: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cf21ff1f56_0_0:notes"/>
          <p:cNvSpPr>
            <a:spLocks noGrp="1" noRot="1" noChangeAspect="1"/>
          </p:cNvSpPr>
          <p:nvPr>
            <p:ph type="sldImg" idx="2"/>
          </p:nvPr>
        </p:nvSpPr>
        <p:spPr>
          <a:xfrm>
            <a:off x="444500" y="1243013"/>
            <a:ext cx="5969100" cy="3357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g2cf21ff1f56_0_0: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 name="Google Shape;83;g2cf21ff1f56_0_0: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cfd37cd51c_0_0: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g2cfd37cd51c_0_0: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g2cfd37cd51c_0_0: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a1b0d961ec_0_69: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2a1b0d961ec_0_69: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 name="Google Shape;125;g2a1b0d961ec_0_69: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a1b0d961ec_0_73:notes"/>
          <p:cNvSpPr>
            <a:spLocks noGrp="1" noRot="1" noChangeAspect="1"/>
          </p:cNvSpPr>
          <p:nvPr>
            <p:ph type="sldImg" idx="2"/>
          </p:nvPr>
        </p:nvSpPr>
        <p:spPr>
          <a:xfrm>
            <a:off x="444500" y="1243013"/>
            <a:ext cx="5969100" cy="3357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g2a1b0d961ec_0_73: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 name="Google Shape;164;g2a1b0d961ec_0_73: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dfdb988a0b_0_56: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dfdb988a0b_0_56: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6" name="Google Shape;236;g2dfdb988a0b_0_56: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e064ee4cd8_2_0: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2e064ee4cd8_2_0: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g2e064ee4cd8_2_0: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cfd37cd51c_0_34: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cfd37cd51c_0_34: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g2cfd37cd51c_0_34: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62d14cc352_0_59: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g262d14cc352_0_59: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g262d14cc352_0_59: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62d14cc352_0_25:notes"/>
          <p:cNvSpPr>
            <a:spLocks noGrp="1" noRot="1" noChangeAspect="1"/>
          </p:cNvSpPr>
          <p:nvPr>
            <p:ph type="sldImg" idx="2"/>
          </p:nvPr>
        </p:nvSpPr>
        <p:spPr>
          <a:xfrm>
            <a:off x="444500" y="1243013"/>
            <a:ext cx="5969100" cy="3357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g262d14cc352_0_25: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4" name="Google Shape;264;g262d14cc352_0_25: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62d14cc352_0_106:notes"/>
          <p:cNvSpPr>
            <a:spLocks noGrp="1" noRot="1" noChangeAspect="1"/>
          </p:cNvSpPr>
          <p:nvPr>
            <p:ph type="sldImg" idx="2"/>
          </p:nvPr>
        </p:nvSpPr>
        <p:spPr>
          <a:xfrm>
            <a:off x="444500" y="1243013"/>
            <a:ext cx="5969100" cy="3357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g262d14cc352_0_106: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6" name="Google Shape;356;g262d14cc352_0_106: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62d14cc352_0_98: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g262d14cc352_0_98: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0" name="Google Shape;300;g262d14cc352_0_98: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63056ef17f_0_11: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g263056ef17f_0_11:notes"/>
          <p:cNvSpPr txBox="1">
            <a:spLocks noGrp="1"/>
          </p:cNvSpPr>
          <p:nvPr>
            <p:ph type="body" idx="1"/>
          </p:nvPr>
        </p:nvSpPr>
        <p:spPr>
          <a:xfrm>
            <a:off x="685800" y="4786362"/>
            <a:ext cx="5486400" cy="391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g263056ef17f_0_11:notes"/>
          <p:cNvSpPr txBox="1">
            <a:spLocks noGrp="1"/>
          </p:cNvSpPr>
          <p:nvPr>
            <p:ph type="sldNum" idx="12"/>
          </p:nvPr>
        </p:nvSpPr>
        <p:spPr>
          <a:xfrm>
            <a:off x="3884613" y="9446678"/>
            <a:ext cx="2971800" cy="49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g2a1b0d961ec_0_20"/>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5" name="Google Shape;15;g2a1b0d961ec_0_20"/>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6" name="Google Shape;16;g2a1b0d961ec_0_2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g2a1b0d961ec_0_24"/>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19" name="Google Shape;19;g2a1b0d961ec_0_2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a1b0d961ec_0_27"/>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2" name="Google Shape;22;g2a1b0d961ec_0_27"/>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23" name="Google Shape;23;g2a1b0d961ec_0_2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a1b0d961ec_0_3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6" name="Google Shape;26;g2a1b0d961ec_0_31"/>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7" name="Google Shape;27;g2a1b0d961ec_0_31"/>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8" name="Google Shape;28;g2a1b0d961ec_0_3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a1b0d961ec_0_36"/>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1" name="Google Shape;31;g2a1b0d961ec_0_3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g2a1b0d961ec_0_39"/>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34" name="Google Shape;34;g2a1b0d961ec_0_39"/>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5" name="Google Shape;35;g2a1b0d961ec_0_3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g2a1b0d961ec_0_43"/>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38" name="Google Shape;38;g2a1b0d961ec_0_4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g2a1b0d961ec_0_46"/>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g2a1b0d961ec_0_46"/>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42" name="Google Shape;42;g2a1b0d961ec_0_46"/>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3" name="Google Shape;43;g2a1b0d961ec_0_46"/>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44" name="Google Shape;44;g2a1b0d961ec_0_4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g2a1b0d961ec_0_52"/>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47" name="Google Shape;47;g2a1b0d961ec_0_5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g2a1b0d961ec_0_55"/>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50" name="Google Shape;50;g2a1b0d961ec_0_55"/>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51" name="Google Shape;51;g2a1b0d961ec_0_5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g2a1b0d961ec_0_5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g2a1b0d961ec_0_16"/>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11" name="Google Shape;11;g2a1b0d961ec_0_16"/>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12" name="Google Shape;12;g2a1b0d961ec_0_1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2.pn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24.jpg"/><Relationship Id="rId12"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mailto:vinayakmali90@gmail.com" TargetMode="External"/><Relationship Id="rId5" Type="http://schemas.openxmlformats.org/officeDocument/2006/relationships/hyperlink" Target="mailto:contactvidyoday@gmail.com" TargetMode="External"/><Relationship Id="rId4" Type="http://schemas.openxmlformats.org/officeDocument/2006/relationships/hyperlink" Target="https://goo.gl/maps/F8aVdjZDoRgu26Kw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g2a1b0d961ec_0_10"/>
          <p:cNvPicPr preferRelativeResize="0"/>
          <p:nvPr/>
        </p:nvPicPr>
        <p:blipFill rotWithShape="1">
          <a:blip r:embed="rId3">
            <a:alphaModFix amt="35000"/>
          </a:blip>
          <a:srcRect/>
          <a:stretch/>
        </p:blipFill>
        <p:spPr>
          <a:xfrm>
            <a:off x="0" y="-16000"/>
            <a:ext cx="12248751" cy="6939275"/>
          </a:xfrm>
          <a:prstGeom prst="rect">
            <a:avLst/>
          </a:prstGeom>
          <a:noFill/>
          <a:ln>
            <a:noFill/>
          </a:ln>
          <a:effectLst>
            <a:outerShdw blurRad="57150" dist="19050" dir="5400000" algn="bl" rotWithShape="0">
              <a:srgbClr val="000000">
                <a:alpha val="0"/>
              </a:srgbClr>
            </a:outerShdw>
            <a:reflection stA="0" endPos="1000" fadeDir="5400012" sy="-100000" algn="bl" rotWithShape="0"/>
          </a:effectLst>
        </p:spPr>
      </p:pic>
      <p:pic>
        <p:nvPicPr>
          <p:cNvPr id="60" name="Google Shape;60;g2a1b0d961ec_0_10"/>
          <p:cNvPicPr preferRelativeResize="0"/>
          <p:nvPr/>
        </p:nvPicPr>
        <p:blipFill rotWithShape="1">
          <a:blip r:embed="rId4">
            <a:alphaModFix/>
          </a:blip>
          <a:srcRect l="13255" t="17696" r="11641" b="14160"/>
          <a:stretch/>
        </p:blipFill>
        <p:spPr>
          <a:xfrm>
            <a:off x="11279249" y="67092"/>
            <a:ext cx="843800" cy="1040650"/>
          </a:xfrm>
          <a:prstGeom prst="rect">
            <a:avLst/>
          </a:prstGeom>
          <a:noFill/>
          <a:ln>
            <a:noFill/>
          </a:ln>
        </p:spPr>
      </p:pic>
      <p:sp>
        <p:nvSpPr>
          <p:cNvPr id="61" name="Google Shape;61;g2a1b0d961ec_0_10"/>
          <p:cNvSpPr/>
          <p:nvPr/>
        </p:nvSpPr>
        <p:spPr>
          <a:xfrm>
            <a:off x="2856092" y="823961"/>
            <a:ext cx="6322500" cy="3942300"/>
          </a:xfrm>
          <a:prstGeom prst="rect">
            <a:avLst/>
          </a:prstGeom>
          <a:solidFill>
            <a:schemeClr val="accent1">
              <a:lumMod val="7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g2a1b0d961ec_0_10"/>
          <p:cNvSpPr/>
          <p:nvPr/>
        </p:nvSpPr>
        <p:spPr>
          <a:xfrm>
            <a:off x="3242942" y="1158761"/>
            <a:ext cx="5548800" cy="3272700"/>
          </a:xfrm>
          <a:prstGeom prst="rect">
            <a:avLst/>
          </a:prstGeom>
          <a:solidFill>
            <a:schemeClr val="accent1">
              <a:lumMod val="75000"/>
            </a:schemeClr>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g2a1b0d961ec_0_10"/>
          <p:cNvSpPr txBox="1"/>
          <p:nvPr/>
        </p:nvSpPr>
        <p:spPr>
          <a:xfrm>
            <a:off x="3516717" y="2210261"/>
            <a:ext cx="5058000" cy="1169700"/>
          </a:xfrm>
          <a:prstGeom prst="rect">
            <a:avLst/>
          </a:prstGeom>
          <a:solidFill>
            <a:schemeClr val="accent1">
              <a:lumMod val="75000"/>
            </a:schemeClr>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IN" sz="3200" b="1" i="0" u="none" strike="noStrike" cap="none" dirty="0">
                <a:solidFill>
                  <a:schemeClr val="lt1"/>
                </a:solidFill>
                <a:latin typeface="Calibri"/>
                <a:ea typeface="Calibri"/>
                <a:cs typeface="Calibri"/>
                <a:sym typeface="Calibri"/>
              </a:rPr>
              <a:t>VIDYODAY MUKTANGAN PARIVAR FOUNDATION</a:t>
            </a:r>
            <a:endParaRPr sz="3200" b="1" i="0" u="none" strike="noStrike" cap="none" dirty="0">
              <a:solidFill>
                <a:schemeClr val="lt1"/>
              </a:solidFill>
              <a:latin typeface="Calibri"/>
              <a:ea typeface="Calibri"/>
              <a:cs typeface="Calibri"/>
              <a:sym typeface="Calibri"/>
            </a:endParaRPr>
          </a:p>
        </p:txBody>
      </p:sp>
      <p:sp>
        <p:nvSpPr>
          <p:cNvPr id="64" name="Google Shape;64;g2a1b0d961ec_0_10"/>
          <p:cNvSpPr txBox="1"/>
          <p:nvPr/>
        </p:nvSpPr>
        <p:spPr>
          <a:xfrm>
            <a:off x="211075" y="5322475"/>
            <a:ext cx="11826600" cy="1416000"/>
          </a:xfrm>
          <a:prstGeom prst="rect">
            <a:avLst/>
          </a:prstGeom>
          <a:solidFill>
            <a:schemeClr val="accent1">
              <a:lumMod val="20000"/>
              <a:lumOff val="80000"/>
            </a:schemeClr>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900"/>
              <a:buFont typeface="Arial"/>
              <a:buNone/>
            </a:pPr>
            <a:r>
              <a:rPr lang="en-IN" sz="2900" b="1" i="0" u="none" strike="noStrike" cap="none" dirty="0">
                <a:solidFill>
                  <a:srgbClr val="000000"/>
                </a:solidFill>
                <a:latin typeface="Calibri"/>
                <a:ea typeface="Calibri"/>
                <a:cs typeface="Calibri"/>
                <a:sym typeface="Calibri"/>
              </a:rPr>
              <a:t>Towards reimagining education in </a:t>
            </a:r>
            <a:r>
              <a:rPr lang="en-IN" sz="2900" b="1" dirty="0" err="1">
                <a:latin typeface="Calibri"/>
                <a:ea typeface="Calibri"/>
                <a:cs typeface="Calibri"/>
                <a:sym typeface="Calibri"/>
              </a:rPr>
              <a:t>Z</a:t>
            </a:r>
            <a:r>
              <a:rPr lang="en-IN" sz="2900" b="1" i="0" u="none" strike="noStrike" cap="none" dirty="0" err="1" smtClean="0">
                <a:solidFill>
                  <a:srgbClr val="000000"/>
                </a:solidFill>
                <a:latin typeface="Calibri"/>
                <a:ea typeface="Calibri"/>
                <a:cs typeface="Calibri"/>
                <a:sym typeface="Calibri"/>
              </a:rPr>
              <a:t>illa</a:t>
            </a:r>
            <a:r>
              <a:rPr lang="en-IN" sz="2900" b="1" i="0" u="none" strike="noStrike" cap="none" dirty="0" smtClean="0">
                <a:solidFill>
                  <a:srgbClr val="000000"/>
                </a:solidFill>
                <a:latin typeface="Calibri"/>
                <a:ea typeface="Calibri"/>
                <a:cs typeface="Calibri"/>
                <a:sym typeface="Calibri"/>
              </a:rPr>
              <a:t> </a:t>
            </a:r>
            <a:r>
              <a:rPr lang="en-IN" sz="2900" b="1" i="0" u="none" strike="noStrike" cap="none" dirty="0" err="1">
                <a:solidFill>
                  <a:srgbClr val="000000"/>
                </a:solidFill>
                <a:latin typeface="Calibri"/>
                <a:ea typeface="Calibri"/>
                <a:cs typeface="Calibri"/>
                <a:sym typeface="Calibri"/>
              </a:rPr>
              <a:t>parishad</a:t>
            </a:r>
            <a:r>
              <a:rPr lang="en-IN" sz="2900" b="1" i="0" u="none" strike="noStrike" cap="none" dirty="0">
                <a:solidFill>
                  <a:srgbClr val="000000"/>
                </a:solidFill>
                <a:latin typeface="Calibri"/>
                <a:ea typeface="Calibri"/>
                <a:cs typeface="Calibri"/>
                <a:sym typeface="Calibri"/>
              </a:rPr>
              <a:t> schools</a:t>
            </a:r>
            <a:endParaRPr sz="2900" b="1" i="0" u="none" strike="noStrike" cap="none" dirty="0">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300"/>
              <a:buFont typeface="Arial"/>
              <a:buNone/>
            </a:pPr>
            <a:endParaRPr sz="1300" b="1" i="0" u="none" strike="noStrike" cap="none" dirty="0">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900"/>
              <a:buFont typeface="Arial"/>
              <a:buNone/>
            </a:pPr>
            <a:r>
              <a:rPr lang="en-IN" sz="1900" b="1" i="0" u="none" strike="noStrike" cap="none" dirty="0">
                <a:solidFill>
                  <a:srgbClr val="000000"/>
                </a:solidFill>
                <a:latin typeface="Calibri"/>
                <a:ea typeface="Calibri"/>
                <a:cs typeface="Calibri"/>
                <a:sym typeface="Calibri"/>
              </a:rPr>
              <a:t>VMPF is a systems change &amp; research organization that helps innovate the scientific temper, life skills and intellectual development of students through activity based learning modules.</a:t>
            </a:r>
            <a:endParaRPr sz="1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g2a1b0d961ec_0_78"/>
          <p:cNvSpPr txBox="1"/>
          <p:nvPr/>
        </p:nvSpPr>
        <p:spPr>
          <a:xfrm>
            <a:off x="575625" y="1590625"/>
            <a:ext cx="4290300" cy="1040700"/>
          </a:xfrm>
          <a:prstGeom prst="rect">
            <a:avLst/>
          </a:prstGeom>
          <a:solidFill>
            <a:srgbClr val="FF9900"/>
          </a:solidFill>
          <a:ln>
            <a:noFill/>
          </a:ln>
        </p:spPr>
        <p:txBody>
          <a:bodyPr spcFirstLastPara="1" wrap="square" lIns="0" tIns="91425" rIns="91425" bIns="91425" anchor="t" anchorCtr="0">
            <a:noAutofit/>
          </a:bodyPr>
          <a:lstStyle/>
          <a:p>
            <a:pPr marL="0" marR="0" lvl="0" indent="0" algn="ctr" rtl="0">
              <a:lnSpc>
                <a:spcPct val="100000"/>
              </a:lnSpc>
              <a:spcBef>
                <a:spcPts val="0"/>
              </a:spcBef>
              <a:spcAft>
                <a:spcPts val="0"/>
              </a:spcAft>
              <a:buClr>
                <a:srgbClr val="FFFFFF"/>
              </a:buClr>
              <a:buSzPts val="1800"/>
              <a:buFont typeface="Calibri"/>
              <a:buNone/>
            </a:pPr>
            <a:endParaRPr sz="1600" b="1" i="0" u="none" strike="noStrike" cap="none">
              <a:solidFill>
                <a:srgbClr val="FFFFFF"/>
              </a:solidFill>
              <a:latin typeface="Cambria"/>
              <a:ea typeface="Cambria"/>
              <a:cs typeface="Cambria"/>
              <a:sym typeface="Cambria"/>
            </a:endParaRPr>
          </a:p>
        </p:txBody>
      </p:sp>
      <p:sp>
        <p:nvSpPr>
          <p:cNvPr id="71" name="Google Shape;71;g2a1b0d961ec_0_78"/>
          <p:cNvSpPr txBox="1"/>
          <p:nvPr/>
        </p:nvSpPr>
        <p:spPr>
          <a:xfrm>
            <a:off x="6252675" y="1590625"/>
            <a:ext cx="4290300" cy="1040700"/>
          </a:xfrm>
          <a:prstGeom prst="rect">
            <a:avLst/>
          </a:prstGeom>
          <a:solidFill>
            <a:srgbClr val="FF9900"/>
          </a:solidFill>
          <a:ln>
            <a:noFill/>
          </a:ln>
        </p:spPr>
        <p:txBody>
          <a:bodyPr spcFirstLastPara="1" wrap="square" lIns="0" tIns="91425" rIns="91425" bIns="91425" anchor="t" anchorCtr="0">
            <a:noAutofit/>
          </a:bodyPr>
          <a:lstStyle/>
          <a:p>
            <a:pPr marL="0" marR="0" lvl="0" indent="0" algn="ctr" rtl="0">
              <a:lnSpc>
                <a:spcPct val="100000"/>
              </a:lnSpc>
              <a:spcBef>
                <a:spcPts val="0"/>
              </a:spcBef>
              <a:spcAft>
                <a:spcPts val="0"/>
              </a:spcAft>
              <a:buClr>
                <a:srgbClr val="FFFFFF"/>
              </a:buClr>
              <a:buSzPts val="1800"/>
              <a:buFont typeface="Calibri"/>
              <a:buNone/>
            </a:pPr>
            <a:endParaRPr sz="1600" b="1" i="0" u="none" strike="noStrike" cap="none">
              <a:solidFill>
                <a:srgbClr val="FFFFFF"/>
              </a:solidFill>
              <a:latin typeface="Cambria"/>
              <a:ea typeface="Cambria"/>
              <a:cs typeface="Cambria"/>
              <a:sym typeface="Cambria"/>
            </a:endParaRPr>
          </a:p>
        </p:txBody>
      </p:sp>
      <p:pic>
        <p:nvPicPr>
          <p:cNvPr id="72" name="Google Shape;72;g2a1b0d961ec_0_78"/>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73" name="Google Shape;73;g2a1b0d961ec_0_78"/>
          <p:cNvSpPr txBox="1"/>
          <p:nvPr/>
        </p:nvSpPr>
        <p:spPr>
          <a:xfrm>
            <a:off x="7134329" y="1797564"/>
            <a:ext cx="2791500" cy="696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Calibri"/>
                <a:ea typeface="Calibri"/>
                <a:cs typeface="Calibri"/>
                <a:sym typeface="Calibri"/>
              </a:rPr>
              <a:t>Mission</a:t>
            </a:r>
            <a:endParaRPr sz="2800" b="1" i="0" u="none" strike="noStrike" cap="none">
              <a:solidFill>
                <a:schemeClr val="dk1"/>
              </a:solidFill>
              <a:latin typeface="Calibri"/>
              <a:ea typeface="Calibri"/>
              <a:cs typeface="Calibri"/>
              <a:sym typeface="Calibri"/>
            </a:endParaRPr>
          </a:p>
        </p:txBody>
      </p:sp>
      <p:sp>
        <p:nvSpPr>
          <p:cNvPr id="74" name="Google Shape;74;g2a1b0d961ec_0_78"/>
          <p:cNvSpPr txBox="1"/>
          <p:nvPr/>
        </p:nvSpPr>
        <p:spPr>
          <a:xfrm>
            <a:off x="1426575" y="1828375"/>
            <a:ext cx="2588400" cy="565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Calibri"/>
                <a:ea typeface="Calibri"/>
                <a:cs typeface="Calibri"/>
                <a:sym typeface="Calibri"/>
              </a:rPr>
              <a:t>Vision</a:t>
            </a:r>
            <a:endParaRPr sz="2800" b="1" i="0" u="none" strike="noStrike" cap="none">
              <a:solidFill>
                <a:schemeClr val="dk1"/>
              </a:solidFill>
              <a:latin typeface="Calibri"/>
              <a:ea typeface="Calibri"/>
              <a:cs typeface="Calibri"/>
              <a:sym typeface="Calibri"/>
            </a:endParaRPr>
          </a:p>
        </p:txBody>
      </p:sp>
      <p:pic>
        <p:nvPicPr>
          <p:cNvPr id="75" name="Google Shape;75;g2a1b0d961ec_0_78"/>
          <p:cNvPicPr preferRelativeResize="0"/>
          <p:nvPr/>
        </p:nvPicPr>
        <p:blipFill rotWithShape="1">
          <a:blip r:embed="rId4">
            <a:alphaModFix/>
          </a:blip>
          <a:srcRect/>
          <a:stretch/>
        </p:blipFill>
        <p:spPr>
          <a:xfrm>
            <a:off x="6482051" y="1762526"/>
            <a:ext cx="652270" cy="696900"/>
          </a:xfrm>
          <a:prstGeom prst="rect">
            <a:avLst/>
          </a:prstGeom>
          <a:noFill/>
          <a:ln>
            <a:noFill/>
          </a:ln>
        </p:spPr>
      </p:pic>
      <p:pic>
        <p:nvPicPr>
          <p:cNvPr id="76" name="Google Shape;76;g2a1b0d961ec_0_78"/>
          <p:cNvPicPr preferRelativeResize="0"/>
          <p:nvPr/>
        </p:nvPicPr>
        <p:blipFill rotWithShape="1">
          <a:blip r:embed="rId5">
            <a:alphaModFix/>
          </a:blip>
          <a:srcRect/>
          <a:stretch/>
        </p:blipFill>
        <p:spPr>
          <a:xfrm>
            <a:off x="851825" y="1689075"/>
            <a:ext cx="843800" cy="843800"/>
          </a:xfrm>
          <a:prstGeom prst="rect">
            <a:avLst/>
          </a:prstGeom>
          <a:noFill/>
          <a:ln>
            <a:noFill/>
          </a:ln>
        </p:spPr>
      </p:pic>
      <p:sp>
        <p:nvSpPr>
          <p:cNvPr id="77" name="Google Shape;77;g2a1b0d961ec_0_78"/>
          <p:cNvSpPr txBox="1"/>
          <p:nvPr/>
        </p:nvSpPr>
        <p:spPr>
          <a:xfrm>
            <a:off x="6252675" y="2999300"/>
            <a:ext cx="4290300" cy="28200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IN" sz="2400" b="0" i="0" u="none" strike="noStrike" cap="none" dirty="0" smtClean="0">
                <a:solidFill>
                  <a:srgbClr val="000000"/>
                </a:solidFill>
                <a:latin typeface="Calibri"/>
                <a:ea typeface="Calibri"/>
                <a:cs typeface="Calibri"/>
                <a:sym typeface="Calibri"/>
              </a:rPr>
              <a:t>* Experimenting </a:t>
            </a:r>
            <a:r>
              <a:rPr lang="en-IN" sz="2400" b="0" i="0" u="none" strike="noStrike" cap="none" dirty="0">
                <a:solidFill>
                  <a:srgbClr val="000000"/>
                </a:solidFill>
                <a:latin typeface="Calibri"/>
                <a:ea typeface="Calibri"/>
                <a:cs typeface="Calibri"/>
                <a:sym typeface="Calibri"/>
              </a:rPr>
              <a:t>and developing innovative models of teaching and learning.</a:t>
            </a:r>
            <a:br>
              <a:rPr lang="en-IN" sz="2400" b="0" i="0" u="none" strike="noStrike" cap="none" dirty="0">
                <a:solidFill>
                  <a:srgbClr val="000000"/>
                </a:solidFill>
                <a:latin typeface="Calibri"/>
                <a:ea typeface="Calibri"/>
                <a:cs typeface="Calibri"/>
                <a:sym typeface="Calibri"/>
              </a:rPr>
            </a:br>
            <a:r>
              <a:rPr lang="en-IN" sz="2400" b="0" i="0" u="none" strike="noStrike" cap="none" dirty="0" smtClean="0">
                <a:solidFill>
                  <a:srgbClr val="000000"/>
                </a:solidFill>
                <a:latin typeface="Calibri"/>
                <a:ea typeface="Calibri"/>
                <a:cs typeface="Calibri"/>
                <a:sym typeface="Calibri"/>
              </a:rPr>
              <a:t>* To </a:t>
            </a:r>
            <a:r>
              <a:rPr lang="en-IN" sz="2400" b="0" i="0" u="none" strike="noStrike" cap="none" dirty="0">
                <a:solidFill>
                  <a:srgbClr val="000000"/>
                </a:solidFill>
                <a:latin typeface="Calibri"/>
                <a:ea typeface="Calibri"/>
                <a:cs typeface="Calibri"/>
                <a:sym typeface="Calibri"/>
              </a:rPr>
              <a:t>provide children with opportunities of application of their learning to address their real life needs and problems.</a:t>
            </a:r>
            <a:endParaRPr sz="2400" b="0" i="0" u="none" strike="noStrike" cap="none" dirty="0">
              <a:solidFill>
                <a:srgbClr val="000000"/>
              </a:solidFill>
              <a:latin typeface="Calibri"/>
              <a:ea typeface="Calibri"/>
              <a:cs typeface="Calibri"/>
              <a:sym typeface="Calibri"/>
            </a:endParaRPr>
          </a:p>
        </p:txBody>
      </p:sp>
      <p:sp>
        <p:nvSpPr>
          <p:cNvPr id="78" name="Google Shape;78;g2a1b0d961ec_0_78"/>
          <p:cNvSpPr txBox="1"/>
          <p:nvPr/>
        </p:nvSpPr>
        <p:spPr>
          <a:xfrm>
            <a:off x="447575" y="3070400"/>
            <a:ext cx="4418400" cy="26778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400" b="0" i="0" u="none" strike="noStrike" cap="none">
                <a:solidFill>
                  <a:srgbClr val="000000"/>
                </a:solidFill>
                <a:latin typeface="Calibri"/>
                <a:ea typeface="Calibri"/>
                <a:cs typeface="Calibri"/>
                <a:sym typeface="Calibri"/>
              </a:rPr>
              <a:t>We envision a society where the youth are equipped with the necessary skills to address societal needs and problems through innovation and Entrepreneurship.</a:t>
            </a: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p:txBody>
      </p:sp>
      <p:sp>
        <p:nvSpPr>
          <p:cNvPr id="79" name="Google Shape;79;g2a1b0d961ec_0_78"/>
          <p:cNvSpPr txBox="1"/>
          <p:nvPr/>
        </p:nvSpPr>
        <p:spPr>
          <a:xfrm>
            <a:off x="278500" y="266150"/>
            <a:ext cx="101934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400"/>
              <a:buFont typeface="Arial"/>
              <a:buNone/>
            </a:pPr>
            <a:r>
              <a:rPr lang="en-IN" sz="3400" b="1" i="0" u="none" strike="noStrike" cap="none">
                <a:solidFill>
                  <a:schemeClr val="dk1"/>
                </a:solidFill>
                <a:latin typeface="Calibri"/>
                <a:ea typeface="Calibri"/>
                <a:cs typeface="Calibri"/>
                <a:sym typeface="Calibri"/>
              </a:rPr>
              <a:t>VISION &amp; MISSION</a:t>
            </a:r>
            <a:endParaRPr sz="3400" b="1"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Google Shape;85;g2cf21ff1f56_0_0"/>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86" name="Google Shape;86;g2cf21ff1f56_0_0"/>
          <p:cNvSpPr txBox="1"/>
          <p:nvPr/>
        </p:nvSpPr>
        <p:spPr>
          <a:xfrm>
            <a:off x="335400" y="168950"/>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400"/>
              <a:buFont typeface="Arial"/>
              <a:buNone/>
            </a:pPr>
            <a:r>
              <a:rPr lang="en-IN" sz="3400" b="1">
                <a:solidFill>
                  <a:schemeClr val="dk1"/>
                </a:solidFill>
                <a:latin typeface="Calibri"/>
                <a:ea typeface="Calibri"/>
                <a:cs typeface="Calibri"/>
                <a:sym typeface="Calibri"/>
              </a:rPr>
              <a:t>THE </a:t>
            </a:r>
            <a:r>
              <a:rPr lang="en-IN" sz="3400" b="1" i="0" u="none" strike="noStrike" cap="none">
                <a:solidFill>
                  <a:schemeClr val="dk1"/>
                </a:solidFill>
                <a:latin typeface="Calibri"/>
                <a:ea typeface="Calibri"/>
                <a:cs typeface="Calibri"/>
                <a:sym typeface="Calibri"/>
              </a:rPr>
              <a:t>PROBLEM</a:t>
            </a:r>
            <a:endParaRPr sz="3400" b="1" i="0" u="none" strike="noStrike" cap="none">
              <a:solidFill>
                <a:schemeClr val="dk1"/>
              </a:solidFill>
              <a:latin typeface="Calibri"/>
              <a:ea typeface="Calibri"/>
              <a:cs typeface="Calibri"/>
              <a:sym typeface="Calibri"/>
            </a:endParaRPr>
          </a:p>
        </p:txBody>
      </p:sp>
      <p:sp>
        <p:nvSpPr>
          <p:cNvPr id="87" name="Google Shape;87;g2cf21ff1f56_0_0"/>
          <p:cNvSpPr txBox="1"/>
          <p:nvPr/>
        </p:nvSpPr>
        <p:spPr>
          <a:xfrm>
            <a:off x="335400" y="5801125"/>
            <a:ext cx="3093600" cy="685200"/>
          </a:xfrm>
          <a:prstGeom prst="rect">
            <a:avLst/>
          </a:prstGeom>
          <a:solidFill>
            <a:srgbClr val="FF9900"/>
          </a:solidFill>
          <a:ln>
            <a:noFill/>
          </a:ln>
        </p:spPr>
        <p:txBody>
          <a:bodyPr spcFirstLastPara="1" wrap="square" lIns="0" tIns="91425" rIns="91425" bIns="91425"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en-IN" sz="1600" b="1" i="0" u="none" strike="noStrike" cap="none" dirty="0">
                <a:solidFill>
                  <a:srgbClr val="FFFFFF"/>
                </a:solidFill>
                <a:latin typeface="Cambria"/>
                <a:ea typeface="Cambria"/>
                <a:cs typeface="Cambria"/>
                <a:sym typeface="Cambria"/>
              </a:rPr>
              <a:t>Chalk and Talk Method </a:t>
            </a:r>
            <a:endParaRPr sz="1600" b="1" i="0" u="none" strike="noStrike" cap="none" dirty="0">
              <a:solidFill>
                <a:srgbClr val="FFFFFF"/>
              </a:solidFill>
              <a:latin typeface="Cambria"/>
              <a:ea typeface="Cambria"/>
              <a:cs typeface="Cambria"/>
              <a:sym typeface="Cambria"/>
            </a:endParaRPr>
          </a:p>
        </p:txBody>
      </p:sp>
      <p:sp>
        <p:nvSpPr>
          <p:cNvPr id="88" name="Google Shape;88;g2cf21ff1f56_0_0"/>
          <p:cNvSpPr txBox="1"/>
          <p:nvPr/>
        </p:nvSpPr>
        <p:spPr>
          <a:xfrm>
            <a:off x="3914300" y="5801125"/>
            <a:ext cx="3187800" cy="685200"/>
          </a:xfrm>
          <a:prstGeom prst="rect">
            <a:avLst/>
          </a:prstGeom>
          <a:solidFill>
            <a:srgbClr val="FF9900"/>
          </a:solidFill>
          <a:ln>
            <a:noFill/>
          </a:ln>
        </p:spPr>
        <p:txBody>
          <a:bodyPr spcFirstLastPara="1" wrap="square" lIns="0" tIns="91425" rIns="91425" bIns="91425"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en-IN" sz="1600" b="1" i="0" u="none" strike="noStrike" cap="none">
                <a:solidFill>
                  <a:srgbClr val="FFFFFF"/>
                </a:solidFill>
                <a:latin typeface="Cambria"/>
                <a:ea typeface="Cambria"/>
                <a:cs typeface="Cambria"/>
                <a:sym typeface="Cambria"/>
              </a:rPr>
              <a:t>Fear of </a:t>
            </a:r>
            <a:r>
              <a:rPr lang="en-IN" sz="1600" b="1">
                <a:solidFill>
                  <a:srgbClr val="FFFFFF"/>
                </a:solidFill>
                <a:latin typeface="Cambria"/>
                <a:ea typeface="Cambria"/>
                <a:cs typeface="Cambria"/>
                <a:sym typeface="Cambria"/>
              </a:rPr>
              <a:t>S</a:t>
            </a:r>
            <a:r>
              <a:rPr lang="en-IN" sz="1600" b="1" i="0" u="none" strike="noStrike" cap="none">
                <a:solidFill>
                  <a:srgbClr val="FFFFFF"/>
                </a:solidFill>
                <a:latin typeface="Cambria"/>
                <a:ea typeface="Cambria"/>
                <a:cs typeface="Cambria"/>
                <a:sym typeface="Cambria"/>
              </a:rPr>
              <a:t>cience </a:t>
            </a:r>
            <a:endParaRPr sz="1600" b="1" i="0" u="none" strike="noStrike" cap="none">
              <a:solidFill>
                <a:srgbClr val="FFFFFF"/>
              </a:solidFill>
              <a:latin typeface="Cambria"/>
              <a:ea typeface="Cambria"/>
              <a:cs typeface="Cambria"/>
              <a:sym typeface="Cambria"/>
            </a:endParaRPr>
          </a:p>
        </p:txBody>
      </p:sp>
      <p:sp>
        <p:nvSpPr>
          <p:cNvPr id="89" name="Google Shape;89;g2cf21ff1f56_0_0"/>
          <p:cNvSpPr txBox="1"/>
          <p:nvPr/>
        </p:nvSpPr>
        <p:spPr>
          <a:xfrm>
            <a:off x="7587401" y="5801125"/>
            <a:ext cx="3187800" cy="685200"/>
          </a:xfrm>
          <a:prstGeom prst="rect">
            <a:avLst/>
          </a:prstGeom>
          <a:solidFill>
            <a:srgbClr val="FF9900"/>
          </a:solidFill>
          <a:ln>
            <a:noFill/>
          </a:ln>
        </p:spPr>
        <p:txBody>
          <a:bodyPr spcFirstLastPara="1" wrap="square" lIns="0" tIns="91425" rIns="91425" bIns="91425" anchor="t" anchorCtr="0">
            <a:noAutofit/>
          </a:bodyPr>
          <a:lstStyle/>
          <a:p>
            <a:pPr marL="0" marR="0" lvl="0" indent="0" algn="ctr" rtl="0">
              <a:lnSpc>
                <a:spcPct val="100000"/>
              </a:lnSpc>
              <a:spcBef>
                <a:spcPts val="0"/>
              </a:spcBef>
              <a:spcAft>
                <a:spcPts val="0"/>
              </a:spcAft>
              <a:buClr>
                <a:srgbClr val="FFFFFF"/>
              </a:buClr>
              <a:buSzPts val="1800"/>
              <a:buFont typeface="Calibri"/>
              <a:buNone/>
            </a:pPr>
            <a:r>
              <a:rPr lang="en-IN" sz="1600" b="1" i="0" u="none" strike="noStrike" cap="none">
                <a:solidFill>
                  <a:srgbClr val="FFFFFF"/>
                </a:solidFill>
                <a:latin typeface="Cambria"/>
                <a:ea typeface="Cambria"/>
                <a:cs typeface="Cambria"/>
                <a:sym typeface="Cambria"/>
              </a:rPr>
              <a:t>Lack of Application and  experiential  based learning  </a:t>
            </a:r>
            <a:endParaRPr sz="1600" b="1" i="0" u="none" strike="noStrike" cap="none">
              <a:solidFill>
                <a:srgbClr val="FFFFFF"/>
              </a:solidFill>
              <a:latin typeface="Cambria"/>
              <a:ea typeface="Cambria"/>
              <a:cs typeface="Cambria"/>
              <a:sym typeface="Cambria"/>
            </a:endParaRPr>
          </a:p>
        </p:txBody>
      </p:sp>
      <p:sp>
        <p:nvSpPr>
          <p:cNvPr id="90" name="Google Shape;90;g2cf21ff1f56_0_0"/>
          <p:cNvSpPr txBox="1"/>
          <p:nvPr/>
        </p:nvSpPr>
        <p:spPr>
          <a:xfrm>
            <a:off x="335395" y="1446475"/>
            <a:ext cx="5545800" cy="1816200"/>
          </a:xfrm>
          <a:prstGeom prst="rect">
            <a:avLst/>
          </a:prstGeom>
          <a:noFill/>
          <a:ln w="19050" cap="flat" cmpd="sng">
            <a:solidFill>
              <a:srgbClr val="03D2D2"/>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IN" sz="2000" b="1" i="0" u="none" strike="noStrike" cap="none">
                <a:solidFill>
                  <a:srgbClr val="000000"/>
                </a:solidFill>
                <a:latin typeface="Calibri"/>
                <a:ea typeface="Calibri"/>
                <a:cs typeface="Calibri"/>
                <a:sym typeface="Calibri"/>
              </a:rPr>
              <a:t>26.6 %</a:t>
            </a:r>
            <a:r>
              <a:rPr lang="en-IN" sz="1800" b="0" i="0" u="none" strike="noStrike" cap="none">
                <a:solidFill>
                  <a:srgbClr val="000000"/>
                </a:solidFill>
                <a:latin typeface="Calibri"/>
                <a:ea typeface="Calibri"/>
                <a:cs typeface="Calibri"/>
                <a:sym typeface="Calibri"/>
              </a:rPr>
              <a:t> of all children in </a:t>
            </a:r>
            <a:r>
              <a:rPr lang="en-IN" sz="1800" b="1" i="0" u="none" strike="noStrike" cap="none">
                <a:solidFill>
                  <a:srgbClr val="000000"/>
                </a:solidFill>
                <a:latin typeface="Calibri"/>
                <a:ea typeface="Calibri"/>
                <a:cs typeface="Calibri"/>
                <a:sym typeface="Calibri"/>
              </a:rPr>
              <a:t>Std III</a:t>
            </a:r>
            <a:r>
              <a:rPr lang="en-IN" sz="1800" b="0" i="0" u="none" strike="noStrike" cap="none">
                <a:solidFill>
                  <a:srgbClr val="000000"/>
                </a:solidFill>
                <a:latin typeface="Calibri"/>
                <a:ea typeface="Calibri"/>
                <a:cs typeface="Calibri"/>
                <a:sym typeface="Calibri"/>
              </a:rPr>
              <a:t> are unable to read a Std II level text.</a:t>
            </a: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IN" sz="2000" b="1" i="0" u="none" strike="noStrike" cap="none">
                <a:solidFill>
                  <a:srgbClr val="000000"/>
                </a:solidFill>
                <a:latin typeface="Calibri"/>
                <a:ea typeface="Calibri"/>
                <a:cs typeface="Calibri"/>
                <a:sym typeface="Calibri"/>
              </a:rPr>
              <a:t>19.9 %</a:t>
            </a:r>
            <a:r>
              <a:rPr lang="en-IN" sz="1800" b="0" i="0" u="none" strike="noStrike" cap="none">
                <a:solidFill>
                  <a:srgbClr val="000000"/>
                </a:solidFill>
                <a:latin typeface="Calibri"/>
                <a:ea typeface="Calibri"/>
                <a:cs typeface="Calibri"/>
                <a:sym typeface="Calibri"/>
              </a:rPr>
              <a:t> of </a:t>
            </a:r>
            <a:r>
              <a:rPr lang="en-IN" sz="1800" b="1" i="0" u="none" strike="noStrike" cap="none">
                <a:solidFill>
                  <a:srgbClr val="000000"/>
                </a:solidFill>
                <a:latin typeface="Calibri"/>
                <a:ea typeface="Calibri"/>
                <a:cs typeface="Calibri"/>
                <a:sym typeface="Calibri"/>
              </a:rPr>
              <a:t>Std V</a:t>
            </a:r>
            <a:r>
              <a:rPr lang="en-IN" sz="1800" b="0" i="0" u="none" strike="noStrike" cap="none">
                <a:solidFill>
                  <a:srgbClr val="000000"/>
                </a:solidFill>
                <a:latin typeface="Calibri"/>
                <a:ea typeface="Calibri"/>
                <a:cs typeface="Calibri"/>
                <a:sym typeface="Calibri"/>
              </a:rPr>
              <a:t> students are not able to solve a simple subtraction and division</a:t>
            </a: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500" i="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N" sz="1500" b="0" i="1" u="none" strike="noStrike" cap="none">
                <a:solidFill>
                  <a:srgbClr val="000000"/>
                </a:solidFill>
                <a:latin typeface="Calibri"/>
                <a:ea typeface="Calibri"/>
                <a:cs typeface="Calibri"/>
                <a:sym typeface="Calibri"/>
              </a:rPr>
              <a:t>- (ASER 2024 DATA)</a:t>
            </a:r>
            <a:endParaRPr sz="1500" b="0" i="1" u="none" strike="noStrike" cap="none">
              <a:solidFill>
                <a:srgbClr val="000000"/>
              </a:solidFill>
              <a:latin typeface="Calibri"/>
              <a:ea typeface="Calibri"/>
              <a:cs typeface="Calibri"/>
              <a:sym typeface="Calibri"/>
            </a:endParaRPr>
          </a:p>
        </p:txBody>
      </p:sp>
      <p:pic>
        <p:nvPicPr>
          <p:cNvPr id="91" name="Google Shape;91;g2cf21ff1f56_0_0"/>
          <p:cNvPicPr preferRelativeResize="0"/>
          <p:nvPr/>
        </p:nvPicPr>
        <p:blipFill rotWithShape="1">
          <a:blip r:embed="rId4">
            <a:alphaModFix/>
          </a:blip>
          <a:srcRect/>
          <a:stretch/>
        </p:blipFill>
        <p:spPr>
          <a:xfrm flipH="1">
            <a:off x="335400" y="3559800"/>
            <a:ext cx="3045900" cy="2105449"/>
          </a:xfrm>
          <a:prstGeom prst="rect">
            <a:avLst/>
          </a:prstGeom>
          <a:noFill/>
          <a:ln>
            <a:noFill/>
          </a:ln>
        </p:spPr>
      </p:pic>
      <p:pic>
        <p:nvPicPr>
          <p:cNvPr id="92" name="Google Shape;92;g2cf21ff1f56_0_0"/>
          <p:cNvPicPr preferRelativeResize="0"/>
          <p:nvPr/>
        </p:nvPicPr>
        <p:blipFill rotWithShape="1">
          <a:blip r:embed="rId5">
            <a:alphaModFix/>
          </a:blip>
          <a:srcRect/>
          <a:stretch/>
        </p:blipFill>
        <p:spPr>
          <a:xfrm>
            <a:off x="3914300" y="3559800"/>
            <a:ext cx="3187799" cy="2105475"/>
          </a:xfrm>
          <a:prstGeom prst="rect">
            <a:avLst/>
          </a:prstGeom>
          <a:noFill/>
          <a:ln>
            <a:noFill/>
          </a:ln>
        </p:spPr>
      </p:pic>
      <p:pic>
        <p:nvPicPr>
          <p:cNvPr id="93" name="Google Shape;93;g2cf21ff1f56_0_0"/>
          <p:cNvPicPr preferRelativeResize="0"/>
          <p:nvPr/>
        </p:nvPicPr>
        <p:blipFill rotWithShape="1">
          <a:blip r:embed="rId6">
            <a:alphaModFix/>
          </a:blip>
          <a:srcRect/>
          <a:stretch/>
        </p:blipFill>
        <p:spPr>
          <a:xfrm>
            <a:off x="7635100" y="3570475"/>
            <a:ext cx="3093601" cy="2028974"/>
          </a:xfrm>
          <a:prstGeom prst="rect">
            <a:avLst/>
          </a:prstGeom>
          <a:noFill/>
          <a:ln>
            <a:noFill/>
          </a:ln>
        </p:spPr>
      </p:pic>
      <p:sp>
        <p:nvSpPr>
          <p:cNvPr id="94" name="Google Shape;94;g2cf21ff1f56_0_0"/>
          <p:cNvSpPr txBox="1"/>
          <p:nvPr/>
        </p:nvSpPr>
        <p:spPr>
          <a:xfrm>
            <a:off x="6220425" y="1305561"/>
            <a:ext cx="4721100" cy="1877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IN" sz="2000" b="1">
                <a:solidFill>
                  <a:srgbClr val="009999"/>
                </a:solidFill>
                <a:highlight>
                  <a:srgbClr val="FFFFFF"/>
                </a:highlight>
                <a:latin typeface="Calibri"/>
                <a:ea typeface="Calibri"/>
                <a:cs typeface="Calibri"/>
                <a:sym typeface="Calibri"/>
              </a:rPr>
              <a:t>Problem Statement</a:t>
            </a:r>
            <a:endParaRPr sz="2000" b="1">
              <a:solidFill>
                <a:srgbClr val="009999"/>
              </a:solidFill>
              <a:highlight>
                <a:srgbClr val="FFFFFF"/>
              </a:highlight>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800"/>
              <a:buFont typeface="Arial"/>
              <a:buNone/>
            </a:pPr>
            <a:r>
              <a:rPr lang="en-IN" sz="1800">
                <a:solidFill>
                  <a:schemeClr val="dk1"/>
                </a:solidFill>
                <a:highlight>
                  <a:srgbClr val="FFFFFF"/>
                </a:highlight>
                <a:latin typeface="Calibri"/>
                <a:ea typeface="Calibri"/>
                <a:cs typeface="Calibri"/>
                <a:sym typeface="Calibri"/>
              </a:rPr>
              <a:t>The lack of application-based and experiential  learning practices in rural government schools has led to lesser interest and enhanced fear of science in children resulting in the decline of their pursuing of further science education.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2cfd37cd51c_0_0"/>
          <p:cNvSpPr/>
          <p:nvPr/>
        </p:nvSpPr>
        <p:spPr>
          <a:xfrm>
            <a:off x="83642" y="1519700"/>
            <a:ext cx="3699086" cy="699900"/>
          </a:xfrm>
          <a:prstGeom prst="rect">
            <a:avLst/>
          </a:prstGeom>
          <a:solidFill>
            <a:srgbClr val="FF9900"/>
          </a:solidFill>
          <a:ln w="952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IN" sz="2200" b="1" i="0" u="none" strike="noStrike" cap="none" dirty="0" err="1" smtClean="0">
                <a:solidFill>
                  <a:srgbClr val="000000"/>
                </a:solidFill>
                <a:latin typeface="Calibri"/>
                <a:ea typeface="Calibri"/>
                <a:cs typeface="Calibri"/>
                <a:sym typeface="Calibri"/>
              </a:rPr>
              <a:t>Chhote</a:t>
            </a:r>
            <a:r>
              <a:rPr lang="en-IN" sz="2200" b="1" i="0" u="none" strike="noStrike" cap="none" dirty="0" smtClean="0">
                <a:solidFill>
                  <a:srgbClr val="000000"/>
                </a:solidFill>
                <a:latin typeface="Calibri"/>
                <a:ea typeface="Calibri"/>
                <a:cs typeface="Calibri"/>
                <a:sym typeface="Calibri"/>
              </a:rPr>
              <a:t> </a:t>
            </a:r>
            <a:r>
              <a:rPr lang="en-IN" sz="2200" b="1" i="0" u="none" strike="noStrike" cap="none" dirty="0" err="1">
                <a:solidFill>
                  <a:srgbClr val="000000"/>
                </a:solidFill>
                <a:latin typeface="Calibri"/>
                <a:ea typeface="Calibri"/>
                <a:cs typeface="Calibri"/>
                <a:sym typeface="Calibri"/>
              </a:rPr>
              <a:t>Kalam</a:t>
            </a:r>
            <a:r>
              <a:rPr lang="en-IN" sz="2200" b="1" i="0" u="none" strike="noStrike" cap="none" dirty="0">
                <a:solidFill>
                  <a:srgbClr val="000000"/>
                </a:solidFill>
                <a:latin typeface="Calibri"/>
                <a:ea typeface="Calibri"/>
                <a:cs typeface="Calibri"/>
                <a:sym typeface="Calibri"/>
              </a:rPr>
              <a:t> </a:t>
            </a:r>
            <a:r>
              <a:rPr lang="en-IN" sz="2200" b="1" i="0" u="none" strike="noStrike" cap="none" dirty="0" smtClean="0">
                <a:solidFill>
                  <a:srgbClr val="000000"/>
                </a:solidFill>
                <a:latin typeface="Calibri"/>
                <a:ea typeface="Calibri"/>
                <a:cs typeface="Calibri"/>
                <a:sym typeface="Calibri"/>
              </a:rPr>
              <a:t>Science Project</a:t>
            </a:r>
            <a:endParaRPr sz="2200" b="1" i="0" u="none" strike="noStrike" cap="none" dirty="0">
              <a:solidFill>
                <a:srgbClr val="000000"/>
              </a:solidFill>
              <a:latin typeface="Calibri"/>
              <a:ea typeface="Calibri"/>
              <a:cs typeface="Calibri"/>
              <a:sym typeface="Calibri"/>
            </a:endParaRPr>
          </a:p>
        </p:txBody>
      </p:sp>
      <p:pic>
        <p:nvPicPr>
          <p:cNvPr id="101" name="Google Shape;101;g2cfd37cd51c_0_0"/>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102" name="Google Shape;102;g2cfd37cd51c_0_0"/>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400"/>
              <a:buFont typeface="Arial"/>
              <a:buNone/>
            </a:pPr>
            <a:r>
              <a:rPr lang="en-IN" sz="3400" b="1" i="0" u="none" strike="noStrike" cap="none">
                <a:solidFill>
                  <a:schemeClr val="dk1"/>
                </a:solidFill>
                <a:latin typeface="Calibri"/>
                <a:ea typeface="Calibri"/>
                <a:cs typeface="Calibri"/>
                <a:sym typeface="Calibri"/>
              </a:rPr>
              <a:t>OUR PROJECTS</a:t>
            </a:r>
            <a:endParaRPr sz="3400" b="1" i="0" u="none" strike="noStrike" cap="none">
              <a:solidFill>
                <a:schemeClr val="dk1"/>
              </a:solidFill>
              <a:latin typeface="Calibri"/>
              <a:ea typeface="Calibri"/>
              <a:cs typeface="Calibri"/>
              <a:sym typeface="Calibri"/>
            </a:endParaRPr>
          </a:p>
        </p:txBody>
      </p:sp>
      <p:sp>
        <p:nvSpPr>
          <p:cNvPr id="103" name="Google Shape;103;g2cfd37cd51c_0_0"/>
          <p:cNvSpPr/>
          <p:nvPr/>
        </p:nvSpPr>
        <p:spPr>
          <a:xfrm>
            <a:off x="4237409" y="1519700"/>
            <a:ext cx="3526500" cy="699900"/>
          </a:xfrm>
          <a:prstGeom prst="rect">
            <a:avLst/>
          </a:prstGeom>
          <a:solidFill>
            <a:srgbClr val="FF9900"/>
          </a:solidFill>
          <a:ln w="952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IN" sz="2200" b="1" dirty="0">
                <a:latin typeface="Calibri"/>
                <a:ea typeface="Calibri"/>
                <a:cs typeface="Calibri"/>
                <a:sym typeface="Calibri"/>
              </a:rPr>
              <a:t>Project </a:t>
            </a:r>
            <a:r>
              <a:rPr lang="en-IN" sz="2200" b="1" dirty="0" err="1">
                <a:latin typeface="Calibri"/>
                <a:ea typeface="Calibri"/>
                <a:cs typeface="Calibri"/>
                <a:sym typeface="Calibri"/>
              </a:rPr>
              <a:t>Vidyankur</a:t>
            </a:r>
            <a:r>
              <a:rPr lang="en-IN" sz="2200" b="1" dirty="0">
                <a:latin typeface="Calibri"/>
                <a:ea typeface="Calibri"/>
                <a:cs typeface="Calibri"/>
                <a:sym typeface="Calibri"/>
              </a:rPr>
              <a:t> (FLN)</a:t>
            </a:r>
            <a:endParaRPr sz="2200" b="1" i="0" u="none" strike="noStrike" cap="none" dirty="0">
              <a:solidFill>
                <a:srgbClr val="000000"/>
              </a:solidFill>
              <a:latin typeface="Calibri"/>
              <a:ea typeface="Calibri"/>
              <a:cs typeface="Calibri"/>
              <a:sym typeface="Calibri"/>
            </a:endParaRPr>
          </a:p>
        </p:txBody>
      </p:sp>
      <p:sp>
        <p:nvSpPr>
          <p:cNvPr id="105" name="Google Shape;105;g2cfd37cd51c_0_0"/>
          <p:cNvSpPr/>
          <p:nvPr/>
        </p:nvSpPr>
        <p:spPr>
          <a:xfrm>
            <a:off x="8252640" y="1519700"/>
            <a:ext cx="3526500" cy="699900"/>
          </a:xfrm>
          <a:prstGeom prst="rect">
            <a:avLst/>
          </a:prstGeom>
          <a:solidFill>
            <a:srgbClr val="FF9900"/>
          </a:solidFill>
          <a:ln w="952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IN" sz="2200" b="1" dirty="0">
                <a:latin typeface="Calibri"/>
                <a:ea typeface="Calibri"/>
                <a:cs typeface="Calibri"/>
                <a:sym typeface="Calibri"/>
              </a:rPr>
              <a:t>Science </a:t>
            </a:r>
            <a:r>
              <a:rPr lang="en-IN" sz="2200" b="1" dirty="0" err="1">
                <a:latin typeface="Calibri"/>
                <a:ea typeface="Calibri"/>
                <a:cs typeface="Calibri"/>
                <a:sym typeface="Calibri"/>
              </a:rPr>
              <a:t>Shikshan</a:t>
            </a:r>
            <a:r>
              <a:rPr lang="en-IN" sz="2200" b="1" dirty="0">
                <a:latin typeface="Calibri"/>
                <a:ea typeface="Calibri"/>
                <a:cs typeface="Calibri"/>
                <a:sym typeface="Calibri"/>
              </a:rPr>
              <a:t> </a:t>
            </a:r>
            <a:r>
              <a:rPr lang="en-IN" sz="2200" b="1" dirty="0" err="1">
                <a:latin typeface="Calibri"/>
                <a:ea typeface="Calibri"/>
                <a:cs typeface="Calibri"/>
                <a:sym typeface="Calibri"/>
              </a:rPr>
              <a:t>Samvad</a:t>
            </a:r>
            <a:endParaRPr sz="2200" b="1" i="0" u="none" strike="noStrike" cap="none" dirty="0">
              <a:solidFill>
                <a:srgbClr val="000000"/>
              </a:solidFill>
              <a:latin typeface="Calibri"/>
              <a:ea typeface="Calibri"/>
              <a:cs typeface="Calibri"/>
              <a:sym typeface="Calibri"/>
            </a:endParaRPr>
          </a:p>
        </p:txBody>
      </p:sp>
      <p:sp>
        <p:nvSpPr>
          <p:cNvPr id="106" name="Google Shape;106;g2cfd37cd51c_0_0"/>
          <p:cNvSpPr txBox="1"/>
          <p:nvPr/>
        </p:nvSpPr>
        <p:spPr>
          <a:xfrm>
            <a:off x="200442" y="2447250"/>
            <a:ext cx="3429000" cy="15453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a:solidFill>
                  <a:schemeClr val="dk1"/>
                </a:solidFill>
                <a:latin typeface="Calibri"/>
                <a:ea typeface="Calibri"/>
                <a:cs typeface="Calibri"/>
                <a:sym typeface="Calibri"/>
              </a:rPr>
              <a:t>Develops scientific temperament of students of Class 6th, 7th by facilitating experiential and activity based learning and through problem solving.</a:t>
            </a:r>
            <a:endParaRPr sz="1800">
              <a:solidFill>
                <a:schemeClr val="dk1"/>
              </a:solidFill>
              <a:latin typeface="Calibri"/>
              <a:ea typeface="Calibri"/>
              <a:cs typeface="Calibri"/>
              <a:sym typeface="Calibri"/>
            </a:endParaRPr>
          </a:p>
        </p:txBody>
      </p:sp>
      <p:sp>
        <p:nvSpPr>
          <p:cNvPr id="107" name="Google Shape;107;g2cfd37cd51c_0_0"/>
          <p:cNvSpPr txBox="1"/>
          <p:nvPr/>
        </p:nvSpPr>
        <p:spPr>
          <a:xfrm>
            <a:off x="4286159" y="2472238"/>
            <a:ext cx="3429000" cy="15453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dirty="0">
                <a:solidFill>
                  <a:schemeClr val="dk1"/>
                </a:solidFill>
                <a:latin typeface="Calibri"/>
                <a:ea typeface="Calibri"/>
                <a:cs typeface="Calibri"/>
                <a:sym typeface="Calibri"/>
              </a:rPr>
              <a:t>Builds a strong foundation in Language and Maths for students of Class 2nd to 5th who are lagging behind in the curriculum.</a:t>
            </a:r>
            <a:endParaRPr sz="1800" dirty="0">
              <a:solidFill>
                <a:schemeClr val="dk1"/>
              </a:solidFill>
              <a:latin typeface="Calibri"/>
              <a:ea typeface="Calibri"/>
              <a:cs typeface="Calibri"/>
              <a:sym typeface="Calibri"/>
            </a:endParaRPr>
          </a:p>
        </p:txBody>
      </p:sp>
      <p:sp>
        <p:nvSpPr>
          <p:cNvPr id="109" name="Google Shape;109;g2cfd37cd51c_0_0"/>
          <p:cNvSpPr txBox="1"/>
          <p:nvPr/>
        </p:nvSpPr>
        <p:spPr>
          <a:xfrm>
            <a:off x="8301390" y="2464650"/>
            <a:ext cx="3526500" cy="13518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dirty="0">
                <a:solidFill>
                  <a:schemeClr val="dk1"/>
                </a:solidFill>
                <a:latin typeface="Calibri"/>
                <a:ea typeface="Calibri"/>
                <a:cs typeface="Calibri"/>
                <a:sym typeface="Calibri"/>
              </a:rPr>
              <a:t>Capacity Building workshops for science teachers for training on experiential, activity based learning methodologies.</a:t>
            </a:r>
            <a:endParaRPr sz="1800" dirty="0">
              <a:solidFill>
                <a:schemeClr val="dk1"/>
              </a:solidFill>
              <a:latin typeface="Calibri"/>
              <a:ea typeface="Calibri"/>
              <a:cs typeface="Calibri"/>
              <a:sym typeface="Calibri"/>
            </a:endParaRPr>
          </a:p>
        </p:txBody>
      </p:sp>
      <p:sp>
        <p:nvSpPr>
          <p:cNvPr id="110" name="Google Shape;110;g2cfd37cd51c_0_0"/>
          <p:cNvSpPr/>
          <p:nvPr/>
        </p:nvSpPr>
        <p:spPr>
          <a:xfrm>
            <a:off x="660988" y="4167075"/>
            <a:ext cx="2433000" cy="2182800"/>
          </a:xfrm>
          <a:prstGeom prst="ellipse">
            <a:avLst/>
          </a:prstGeom>
          <a:solidFill>
            <a:srgbClr val="009999"/>
          </a:solidFill>
          <a:ln w="9525" cap="flat" cmpd="sng">
            <a:solidFill>
              <a:schemeClr val="lt1"/>
            </a:solidFill>
            <a:prstDash val="solid"/>
            <a:round/>
            <a:headEnd type="none" w="sm" len="sm"/>
            <a:tailEnd type="none" w="sm" len="sm"/>
          </a:ln>
          <a:effectLst>
            <a:outerShdw blurRad="57150" dist="19050" dir="5400000" algn="bl" rotWithShape="0">
              <a:srgbClr val="000000">
                <a:alpha val="28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IN" sz="1600" b="1" dirty="0">
                <a:solidFill>
                  <a:schemeClr val="lt1"/>
                </a:solidFill>
                <a:latin typeface="Calibri"/>
                <a:ea typeface="Calibri"/>
                <a:cs typeface="Calibri"/>
                <a:sym typeface="Calibri"/>
              </a:rPr>
              <a:t>Bringing innovative learning practices to classroom to foster science and foundational education</a:t>
            </a:r>
            <a:endParaRPr sz="1600" b="1" dirty="0">
              <a:solidFill>
                <a:schemeClr val="lt1"/>
              </a:solidFill>
              <a:latin typeface="Calibri"/>
              <a:ea typeface="Calibri"/>
              <a:cs typeface="Calibri"/>
              <a:sym typeface="Calibri"/>
            </a:endParaRPr>
          </a:p>
        </p:txBody>
      </p:sp>
      <p:sp>
        <p:nvSpPr>
          <p:cNvPr id="111" name="Google Shape;111;g2cfd37cd51c_0_0"/>
          <p:cNvSpPr/>
          <p:nvPr/>
        </p:nvSpPr>
        <p:spPr>
          <a:xfrm>
            <a:off x="4639377" y="4167074"/>
            <a:ext cx="2679448" cy="2464731"/>
          </a:xfrm>
          <a:prstGeom prst="ellipse">
            <a:avLst/>
          </a:prstGeom>
          <a:solidFill>
            <a:srgbClr val="00999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700" b="1" dirty="0" smtClean="0">
                <a:solidFill>
                  <a:schemeClr val="lt1"/>
                </a:solidFill>
                <a:latin typeface="Calibri"/>
                <a:ea typeface="Calibri"/>
                <a:cs typeface="Calibri"/>
                <a:sym typeface="Calibri"/>
              </a:rPr>
              <a:t>Strengthening primary education by making students’ Foundation Literacy and Numerical Skills strong    </a:t>
            </a:r>
            <a:endParaRPr sz="1700" b="1" dirty="0">
              <a:solidFill>
                <a:schemeClr val="lt1"/>
              </a:solidFill>
              <a:latin typeface="Calibri"/>
              <a:ea typeface="Calibri"/>
              <a:cs typeface="Calibri"/>
              <a:sym typeface="Calibri"/>
            </a:endParaRPr>
          </a:p>
        </p:txBody>
      </p:sp>
      <p:sp>
        <p:nvSpPr>
          <p:cNvPr id="14" name="Google Shape;111;g2cfd37cd51c_0_0"/>
          <p:cNvSpPr/>
          <p:nvPr/>
        </p:nvSpPr>
        <p:spPr>
          <a:xfrm>
            <a:off x="8800013" y="4167075"/>
            <a:ext cx="2433000" cy="2182800"/>
          </a:xfrm>
          <a:prstGeom prst="ellipse">
            <a:avLst/>
          </a:prstGeom>
          <a:solidFill>
            <a:srgbClr val="00999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IN" sz="1700" b="1" dirty="0">
                <a:solidFill>
                  <a:schemeClr val="lt1"/>
                </a:solidFill>
                <a:latin typeface="Calibri"/>
                <a:ea typeface="Calibri"/>
                <a:cs typeface="Calibri"/>
                <a:sym typeface="Calibri"/>
              </a:rPr>
              <a:t>Sustainable model through Fellows and Teachers’ capacity building </a:t>
            </a:r>
            <a:endParaRPr sz="1700" b="1" dirty="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g2a1b0d961ec_0_69"/>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128" name="Google Shape;128;g2a1b0d961ec_0_69"/>
          <p:cNvSpPr txBox="1"/>
          <p:nvPr/>
        </p:nvSpPr>
        <p:spPr>
          <a:xfrm>
            <a:off x="291025" y="234100"/>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IN" sz="3400" b="1" i="0" u="none" strike="noStrike" cap="none">
                <a:solidFill>
                  <a:schemeClr val="dk1"/>
                </a:solidFill>
                <a:latin typeface="Calibri"/>
                <a:ea typeface="Calibri"/>
                <a:cs typeface="Calibri"/>
                <a:sym typeface="Calibri"/>
              </a:rPr>
              <a:t>SOLUTION</a:t>
            </a:r>
            <a:endParaRPr sz="3400" b="1" i="0" u="none" strike="noStrike" cap="none">
              <a:solidFill>
                <a:schemeClr val="dk1"/>
              </a:solidFill>
              <a:latin typeface="Calibri"/>
              <a:ea typeface="Calibri"/>
              <a:cs typeface="Calibri"/>
              <a:sym typeface="Calibri"/>
            </a:endParaRPr>
          </a:p>
        </p:txBody>
      </p:sp>
      <p:sp>
        <p:nvSpPr>
          <p:cNvPr id="129" name="Google Shape;129;g2a1b0d961ec_0_69"/>
          <p:cNvSpPr txBox="1"/>
          <p:nvPr/>
        </p:nvSpPr>
        <p:spPr>
          <a:xfrm>
            <a:off x="386438" y="4761644"/>
            <a:ext cx="3123000" cy="337200"/>
          </a:xfrm>
          <a:prstGeom prst="rect">
            <a:avLst/>
          </a:prstGeom>
          <a:solidFill>
            <a:srgbClr val="FF9900"/>
          </a:solidFill>
          <a:ln>
            <a:noFill/>
          </a:ln>
        </p:spPr>
        <p:txBody>
          <a:bodyPr spcFirstLastPara="1" wrap="square" lIns="0" tIns="29200" rIns="0" bIns="0" anchor="t" anchorCtr="0">
            <a:spAutoFit/>
          </a:bodyPr>
          <a:lstStyle/>
          <a:p>
            <a:pPr marL="90805"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lt1"/>
                </a:solidFill>
                <a:latin typeface="Calibri"/>
                <a:ea typeface="Calibri"/>
                <a:cs typeface="Calibri"/>
                <a:sym typeface="Calibri"/>
              </a:rPr>
              <a:t>Foundation</a:t>
            </a:r>
            <a:endParaRPr sz="2000" i="0" u="none" strike="noStrike" cap="none">
              <a:solidFill>
                <a:schemeClr val="lt1"/>
              </a:solidFill>
              <a:latin typeface="Calibri"/>
              <a:ea typeface="Calibri"/>
              <a:cs typeface="Calibri"/>
              <a:sym typeface="Calibri"/>
            </a:endParaRPr>
          </a:p>
        </p:txBody>
      </p:sp>
      <p:sp>
        <p:nvSpPr>
          <p:cNvPr id="130" name="Google Shape;130;g2a1b0d961ec_0_69"/>
          <p:cNvSpPr txBox="1"/>
          <p:nvPr/>
        </p:nvSpPr>
        <p:spPr>
          <a:xfrm>
            <a:off x="4078725" y="4761952"/>
            <a:ext cx="3123000" cy="336600"/>
          </a:xfrm>
          <a:prstGeom prst="rect">
            <a:avLst/>
          </a:prstGeom>
          <a:solidFill>
            <a:srgbClr val="FF9900"/>
          </a:solidFill>
          <a:ln>
            <a:noFill/>
          </a:ln>
        </p:spPr>
        <p:txBody>
          <a:bodyPr spcFirstLastPara="1" wrap="square" lIns="0" tIns="28575" rIns="0" bIns="0" anchor="t" anchorCtr="0">
            <a:spAutoFit/>
          </a:bodyPr>
          <a:lstStyle/>
          <a:p>
            <a:pPr marL="9144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lt1"/>
                </a:solidFill>
                <a:latin typeface="Calibri"/>
                <a:ea typeface="Calibri"/>
                <a:cs typeface="Calibri"/>
                <a:sym typeface="Calibri"/>
              </a:rPr>
              <a:t>Engagement</a:t>
            </a:r>
            <a:endParaRPr sz="2000" i="0" u="none" strike="noStrike" cap="none">
              <a:solidFill>
                <a:schemeClr val="lt1"/>
              </a:solidFill>
              <a:latin typeface="Calibri"/>
              <a:ea typeface="Calibri"/>
              <a:cs typeface="Calibri"/>
              <a:sym typeface="Calibri"/>
            </a:endParaRPr>
          </a:p>
        </p:txBody>
      </p:sp>
      <p:sp>
        <p:nvSpPr>
          <p:cNvPr id="131" name="Google Shape;131;g2a1b0d961ec_0_69"/>
          <p:cNvSpPr txBox="1"/>
          <p:nvPr/>
        </p:nvSpPr>
        <p:spPr>
          <a:xfrm>
            <a:off x="7771000" y="4766200"/>
            <a:ext cx="3123000" cy="336600"/>
          </a:xfrm>
          <a:prstGeom prst="rect">
            <a:avLst/>
          </a:prstGeom>
          <a:solidFill>
            <a:srgbClr val="FF9900"/>
          </a:solidFill>
          <a:ln>
            <a:noFill/>
          </a:ln>
        </p:spPr>
        <p:txBody>
          <a:bodyPr spcFirstLastPara="1" wrap="square" lIns="0" tIns="28575" rIns="0" bIns="0" anchor="t" anchorCtr="0">
            <a:spAutoFit/>
          </a:bodyPr>
          <a:lstStyle/>
          <a:p>
            <a:pPr marL="9144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lt1"/>
                </a:solidFill>
                <a:latin typeface="Calibri"/>
                <a:ea typeface="Calibri"/>
                <a:cs typeface="Calibri"/>
                <a:sym typeface="Calibri"/>
              </a:rPr>
              <a:t>Development</a:t>
            </a:r>
            <a:endParaRPr sz="2000" i="0" u="none" strike="noStrike" cap="none">
              <a:solidFill>
                <a:schemeClr val="lt1"/>
              </a:solidFill>
              <a:latin typeface="Calibri"/>
              <a:ea typeface="Calibri"/>
              <a:cs typeface="Calibri"/>
              <a:sym typeface="Calibri"/>
            </a:endParaRPr>
          </a:p>
        </p:txBody>
      </p:sp>
      <p:sp>
        <p:nvSpPr>
          <p:cNvPr id="132" name="Google Shape;132;g2a1b0d961ec_0_69"/>
          <p:cNvSpPr txBox="1"/>
          <p:nvPr/>
        </p:nvSpPr>
        <p:spPr>
          <a:xfrm>
            <a:off x="7548540" y="5319909"/>
            <a:ext cx="3567900" cy="505200"/>
          </a:xfrm>
          <a:prstGeom prst="rect">
            <a:avLst/>
          </a:prstGeom>
          <a:noFill/>
          <a:ln>
            <a:noFill/>
          </a:ln>
        </p:spPr>
        <p:txBody>
          <a:bodyPr spcFirstLastPara="1" wrap="square" lIns="0" tIns="9525" rIns="0" bIns="0" anchor="t" anchorCtr="0">
            <a:spAutoFit/>
          </a:bodyPr>
          <a:lstStyle/>
          <a:p>
            <a:pPr marL="12700" marR="5080" lvl="0" indent="0" algn="ctr" rtl="0">
              <a:lnSpc>
                <a:spcPct val="101200"/>
              </a:lnSpc>
              <a:spcBef>
                <a:spcPts val="0"/>
              </a:spcBef>
              <a:spcAft>
                <a:spcPts val="0"/>
              </a:spcAft>
              <a:buClr>
                <a:srgbClr val="000000"/>
              </a:buClr>
              <a:buSzPts val="1500"/>
              <a:buFont typeface="Arial"/>
              <a:buNone/>
            </a:pPr>
            <a:r>
              <a:rPr lang="en-IN" sz="1600" i="0" u="none" strike="noStrike" cap="none">
                <a:solidFill>
                  <a:srgbClr val="000000"/>
                </a:solidFill>
                <a:latin typeface="Calibri"/>
                <a:ea typeface="Calibri"/>
                <a:cs typeface="Calibri"/>
                <a:sym typeface="Calibri"/>
              </a:rPr>
              <a:t>Shiksha </a:t>
            </a:r>
            <a:r>
              <a:rPr lang="en-IN" sz="1600">
                <a:latin typeface="Calibri"/>
                <a:ea typeface="Calibri"/>
                <a:cs typeface="Calibri"/>
                <a:sym typeface="Calibri"/>
              </a:rPr>
              <a:t>Samvad/ Teachers Capacity Building</a:t>
            </a:r>
            <a:r>
              <a:rPr lang="en-IN" sz="1600" i="0" u="none" strike="noStrike" cap="none">
                <a:solidFill>
                  <a:srgbClr val="000000"/>
                </a:solidFill>
                <a:latin typeface="Calibri"/>
                <a:ea typeface="Calibri"/>
                <a:cs typeface="Calibri"/>
                <a:sym typeface="Calibri"/>
              </a:rPr>
              <a:t> and Empowerment</a:t>
            </a:r>
            <a:endParaRPr sz="1600" i="0" u="none" strike="noStrike" cap="none">
              <a:solidFill>
                <a:srgbClr val="000000"/>
              </a:solidFill>
              <a:latin typeface="Calibri"/>
              <a:ea typeface="Calibri"/>
              <a:cs typeface="Calibri"/>
              <a:sym typeface="Calibri"/>
            </a:endParaRPr>
          </a:p>
        </p:txBody>
      </p:sp>
      <p:sp>
        <p:nvSpPr>
          <p:cNvPr id="133" name="Google Shape;133;g2a1b0d961ec_0_69"/>
          <p:cNvSpPr txBox="1"/>
          <p:nvPr/>
        </p:nvSpPr>
        <p:spPr>
          <a:xfrm>
            <a:off x="508463" y="5319891"/>
            <a:ext cx="3098100" cy="505500"/>
          </a:xfrm>
          <a:prstGeom prst="rect">
            <a:avLst/>
          </a:prstGeom>
          <a:noFill/>
          <a:ln>
            <a:no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500"/>
              <a:buFont typeface="Arial"/>
              <a:buNone/>
            </a:pPr>
            <a:r>
              <a:rPr lang="en-IN" sz="1600" i="0" u="none" strike="noStrike" cap="none">
                <a:solidFill>
                  <a:srgbClr val="000000"/>
                </a:solidFill>
                <a:latin typeface="Calibri"/>
                <a:ea typeface="Calibri"/>
                <a:cs typeface="Calibri"/>
                <a:sym typeface="Calibri"/>
              </a:rPr>
              <a:t>Weekly Experiments aligned to curriculum</a:t>
            </a:r>
            <a:endParaRPr sz="1600" i="0" u="none" strike="noStrike" cap="none">
              <a:solidFill>
                <a:srgbClr val="000000"/>
              </a:solidFill>
              <a:latin typeface="Calibri"/>
              <a:ea typeface="Calibri"/>
              <a:cs typeface="Calibri"/>
              <a:sym typeface="Calibri"/>
            </a:endParaRPr>
          </a:p>
        </p:txBody>
      </p:sp>
      <p:sp>
        <p:nvSpPr>
          <p:cNvPr id="134" name="Google Shape;134;g2a1b0d961ec_0_69"/>
          <p:cNvSpPr txBox="1"/>
          <p:nvPr/>
        </p:nvSpPr>
        <p:spPr>
          <a:xfrm>
            <a:off x="4284106" y="5319895"/>
            <a:ext cx="2586900" cy="504900"/>
          </a:xfrm>
          <a:prstGeom prst="rect">
            <a:avLst/>
          </a:prstGeom>
          <a:noFill/>
          <a:ln>
            <a:noFill/>
          </a:ln>
        </p:spPr>
        <p:txBody>
          <a:bodyPr spcFirstLastPara="1" wrap="square" lIns="0" tIns="9525" rIns="0" bIns="0" anchor="t" anchorCtr="0">
            <a:spAutoFit/>
          </a:bodyPr>
          <a:lstStyle/>
          <a:p>
            <a:pPr marL="12700" marR="5080" lvl="0" indent="0" algn="ctr" rtl="0">
              <a:lnSpc>
                <a:spcPct val="101099"/>
              </a:lnSpc>
              <a:spcBef>
                <a:spcPts val="0"/>
              </a:spcBef>
              <a:spcAft>
                <a:spcPts val="0"/>
              </a:spcAft>
              <a:buClr>
                <a:srgbClr val="000000"/>
              </a:buClr>
              <a:buSzPts val="1500"/>
              <a:buFont typeface="Arial"/>
              <a:buNone/>
            </a:pPr>
            <a:r>
              <a:rPr lang="en-IN" sz="1600" i="0" u="none" strike="noStrike" cap="none">
                <a:solidFill>
                  <a:srgbClr val="000000"/>
                </a:solidFill>
                <a:latin typeface="Calibri"/>
                <a:ea typeface="Calibri"/>
                <a:cs typeface="Calibri"/>
                <a:sym typeface="Calibri"/>
              </a:rPr>
              <a:t>Partnering with Science teachers for 3 years</a:t>
            </a:r>
            <a:endParaRPr sz="1600" i="0" u="none" strike="noStrike" cap="none">
              <a:solidFill>
                <a:srgbClr val="000000"/>
              </a:solidFill>
              <a:latin typeface="Calibri"/>
              <a:ea typeface="Calibri"/>
              <a:cs typeface="Calibri"/>
              <a:sym typeface="Calibri"/>
            </a:endParaRPr>
          </a:p>
        </p:txBody>
      </p:sp>
      <p:pic>
        <p:nvPicPr>
          <p:cNvPr id="135" name="Google Shape;135;g2a1b0d961ec_0_69"/>
          <p:cNvPicPr preferRelativeResize="0"/>
          <p:nvPr/>
        </p:nvPicPr>
        <p:blipFill rotWithShape="1">
          <a:blip r:embed="rId4">
            <a:alphaModFix/>
          </a:blip>
          <a:srcRect/>
          <a:stretch/>
        </p:blipFill>
        <p:spPr>
          <a:xfrm>
            <a:off x="386393" y="2671384"/>
            <a:ext cx="3123079" cy="1869214"/>
          </a:xfrm>
          <a:prstGeom prst="rect">
            <a:avLst/>
          </a:prstGeom>
          <a:noFill/>
          <a:ln>
            <a:noFill/>
          </a:ln>
        </p:spPr>
      </p:pic>
      <p:pic>
        <p:nvPicPr>
          <p:cNvPr id="136" name="Google Shape;136;g2a1b0d961ec_0_69"/>
          <p:cNvPicPr preferRelativeResize="0"/>
          <p:nvPr/>
        </p:nvPicPr>
        <p:blipFill rotWithShape="1">
          <a:blip r:embed="rId5">
            <a:alphaModFix/>
          </a:blip>
          <a:srcRect/>
          <a:stretch/>
        </p:blipFill>
        <p:spPr>
          <a:xfrm>
            <a:off x="4078696" y="2671371"/>
            <a:ext cx="3123078" cy="1869217"/>
          </a:xfrm>
          <a:prstGeom prst="rect">
            <a:avLst/>
          </a:prstGeom>
          <a:noFill/>
          <a:ln>
            <a:noFill/>
          </a:ln>
        </p:spPr>
      </p:pic>
      <p:pic>
        <p:nvPicPr>
          <p:cNvPr id="137" name="Google Shape;137;g2a1b0d961ec_0_69"/>
          <p:cNvPicPr preferRelativeResize="0"/>
          <p:nvPr/>
        </p:nvPicPr>
        <p:blipFill rotWithShape="1">
          <a:blip r:embed="rId6">
            <a:alphaModFix/>
          </a:blip>
          <a:srcRect/>
          <a:stretch/>
        </p:blipFill>
        <p:spPr>
          <a:xfrm>
            <a:off x="7678375" y="2662900"/>
            <a:ext cx="3215625" cy="1886200"/>
          </a:xfrm>
          <a:prstGeom prst="rect">
            <a:avLst/>
          </a:prstGeom>
          <a:noFill/>
          <a:ln>
            <a:noFill/>
          </a:ln>
        </p:spPr>
      </p:pic>
      <p:sp>
        <p:nvSpPr>
          <p:cNvPr id="138" name="Google Shape;138;g2a1b0d961ec_0_69"/>
          <p:cNvSpPr txBox="1"/>
          <p:nvPr/>
        </p:nvSpPr>
        <p:spPr>
          <a:xfrm>
            <a:off x="2672300" y="1371275"/>
            <a:ext cx="8444100" cy="7767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IN" sz="1600" b="1">
                <a:solidFill>
                  <a:schemeClr val="dk1"/>
                </a:solidFill>
                <a:latin typeface="Calibri"/>
                <a:ea typeface="Calibri"/>
                <a:cs typeface="Calibri"/>
                <a:sym typeface="Calibri"/>
              </a:rPr>
              <a:t>S</a:t>
            </a:r>
            <a:r>
              <a:rPr lang="en-IN" sz="1600" b="1" i="0" u="none" strike="noStrike" cap="none">
                <a:solidFill>
                  <a:schemeClr val="dk1"/>
                </a:solidFill>
                <a:latin typeface="Calibri"/>
                <a:ea typeface="Calibri"/>
                <a:cs typeface="Calibri"/>
                <a:sym typeface="Calibri"/>
              </a:rPr>
              <a:t>upporting children of Class 6th and 7th in Zilla Parishad schools by strengthening the experiential science educational ecosystem </a:t>
            </a:r>
            <a:r>
              <a:rPr lang="en-IN" sz="1600" b="1">
                <a:solidFill>
                  <a:schemeClr val="dk1"/>
                </a:solidFill>
                <a:latin typeface="Calibri"/>
                <a:ea typeface="Calibri"/>
                <a:cs typeface="Calibri"/>
                <a:sym typeface="Calibri"/>
              </a:rPr>
              <a:t>through activity based learning and problem solving experiments.</a:t>
            </a:r>
            <a:endParaRPr sz="2600" b="1"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chemeClr val="dk2"/>
              </a:solidFill>
            </a:endParaRPr>
          </a:p>
        </p:txBody>
      </p:sp>
      <p:sp>
        <p:nvSpPr>
          <p:cNvPr id="139" name="Google Shape;139;g2a1b0d961ec_0_69"/>
          <p:cNvSpPr/>
          <p:nvPr/>
        </p:nvSpPr>
        <p:spPr>
          <a:xfrm>
            <a:off x="291025" y="1327025"/>
            <a:ext cx="2156400" cy="7767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IN" sz="2000" b="1" dirty="0" err="1" smtClean="0">
                <a:latin typeface="Calibri"/>
                <a:ea typeface="Calibri"/>
                <a:cs typeface="Calibri"/>
                <a:sym typeface="Calibri"/>
              </a:rPr>
              <a:t>Chhote</a:t>
            </a:r>
            <a:r>
              <a:rPr lang="en-IN" sz="2000" b="1" dirty="0" smtClean="0">
                <a:latin typeface="Calibri"/>
                <a:ea typeface="Calibri"/>
                <a:cs typeface="Calibri"/>
                <a:sym typeface="Calibri"/>
              </a:rPr>
              <a:t> </a:t>
            </a:r>
            <a:r>
              <a:rPr lang="en-IN" sz="2000" b="1" dirty="0" err="1">
                <a:latin typeface="Calibri"/>
                <a:ea typeface="Calibri"/>
                <a:cs typeface="Calibri"/>
                <a:sym typeface="Calibri"/>
              </a:rPr>
              <a:t>Kalam</a:t>
            </a:r>
            <a:endParaRPr sz="2000" b="1" dirty="0">
              <a:latin typeface="Calibri"/>
              <a:ea typeface="Calibri"/>
              <a:cs typeface="Calibri"/>
              <a:sym typeface="Calibri"/>
            </a:endParaRPr>
          </a:p>
          <a:p>
            <a:pPr marL="0" lvl="0" indent="0" algn="ctr" rtl="0">
              <a:spcBef>
                <a:spcPts val="0"/>
              </a:spcBef>
              <a:spcAft>
                <a:spcPts val="0"/>
              </a:spcAft>
              <a:buNone/>
            </a:pPr>
            <a:r>
              <a:rPr lang="en-IN" sz="2000" b="1" dirty="0">
                <a:latin typeface="Calibri"/>
                <a:ea typeface="Calibri"/>
                <a:cs typeface="Calibri"/>
                <a:sym typeface="Calibri"/>
              </a:rPr>
              <a:t>Science Project</a:t>
            </a:r>
            <a:endParaRPr sz="2000" b="1" dirty="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g2a1b0d961ec_0_73"/>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167" name="Google Shape;167;g2a1b0d961ec_0_73"/>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IN" sz="3400" b="1" i="0" u="none" strike="noStrike" cap="none">
                <a:solidFill>
                  <a:schemeClr val="dk1"/>
                </a:solidFill>
                <a:latin typeface="Calibri"/>
                <a:ea typeface="Calibri"/>
                <a:cs typeface="Calibri"/>
                <a:sym typeface="Calibri"/>
              </a:rPr>
              <a:t>SOLUTION</a:t>
            </a:r>
            <a:endParaRPr sz="3400" b="1" i="0" u="none" strike="noStrike" cap="none">
              <a:solidFill>
                <a:schemeClr val="dk1"/>
              </a:solidFill>
              <a:latin typeface="Calibri"/>
              <a:ea typeface="Calibri"/>
              <a:cs typeface="Calibri"/>
              <a:sym typeface="Calibri"/>
            </a:endParaRPr>
          </a:p>
        </p:txBody>
      </p:sp>
      <p:sp>
        <p:nvSpPr>
          <p:cNvPr id="168" name="Google Shape;168;g2a1b0d961ec_0_73"/>
          <p:cNvSpPr txBox="1"/>
          <p:nvPr/>
        </p:nvSpPr>
        <p:spPr>
          <a:xfrm>
            <a:off x="318250" y="4543282"/>
            <a:ext cx="3123000" cy="337200"/>
          </a:xfrm>
          <a:prstGeom prst="rect">
            <a:avLst/>
          </a:prstGeom>
          <a:solidFill>
            <a:srgbClr val="FF9900"/>
          </a:solidFill>
          <a:ln>
            <a:noFill/>
          </a:ln>
        </p:spPr>
        <p:txBody>
          <a:bodyPr spcFirstLastPara="1" wrap="square" lIns="0" tIns="29200" rIns="0" bIns="0" anchor="t" anchorCtr="0">
            <a:spAutoFit/>
          </a:bodyPr>
          <a:lstStyle/>
          <a:p>
            <a:pPr marL="90805" marR="0" lvl="0" indent="0" algn="ctr" rtl="0">
              <a:lnSpc>
                <a:spcPct val="100000"/>
              </a:lnSpc>
              <a:spcBef>
                <a:spcPts val="0"/>
              </a:spcBef>
              <a:spcAft>
                <a:spcPts val="0"/>
              </a:spcAft>
              <a:buClr>
                <a:srgbClr val="000000"/>
              </a:buClr>
              <a:buSzPts val="2000"/>
              <a:buFont typeface="Arial"/>
              <a:buNone/>
            </a:pPr>
            <a:r>
              <a:rPr lang="en-IN" sz="2000" b="1">
                <a:solidFill>
                  <a:schemeClr val="lt1"/>
                </a:solidFill>
                <a:latin typeface="Calibri"/>
                <a:ea typeface="Calibri"/>
                <a:cs typeface="Calibri"/>
                <a:sym typeface="Calibri"/>
              </a:rPr>
              <a:t>Foundation</a:t>
            </a:r>
            <a:endParaRPr sz="2000" b="1" i="0" u="none" strike="noStrike" cap="none">
              <a:solidFill>
                <a:schemeClr val="lt1"/>
              </a:solidFill>
              <a:latin typeface="Calibri"/>
              <a:ea typeface="Calibri"/>
              <a:cs typeface="Calibri"/>
              <a:sym typeface="Calibri"/>
            </a:endParaRPr>
          </a:p>
        </p:txBody>
      </p:sp>
      <p:sp>
        <p:nvSpPr>
          <p:cNvPr id="169" name="Google Shape;169;g2a1b0d961ec_0_73"/>
          <p:cNvSpPr txBox="1"/>
          <p:nvPr/>
        </p:nvSpPr>
        <p:spPr>
          <a:xfrm>
            <a:off x="3810380" y="4543577"/>
            <a:ext cx="3123000" cy="336600"/>
          </a:xfrm>
          <a:prstGeom prst="rect">
            <a:avLst/>
          </a:prstGeom>
          <a:solidFill>
            <a:srgbClr val="FF9900"/>
          </a:solidFill>
          <a:ln>
            <a:noFill/>
          </a:ln>
        </p:spPr>
        <p:txBody>
          <a:bodyPr spcFirstLastPara="1" wrap="square" lIns="0" tIns="28575" rIns="0" bIns="0" anchor="t" anchorCtr="0">
            <a:spAutoFit/>
          </a:bodyPr>
          <a:lstStyle/>
          <a:p>
            <a:pPr marL="91440" marR="0" lvl="0" indent="0" algn="ctr" rtl="0">
              <a:lnSpc>
                <a:spcPct val="100000"/>
              </a:lnSpc>
              <a:spcBef>
                <a:spcPts val="0"/>
              </a:spcBef>
              <a:spcAft>
                <a:spcPts val="0"/>
              </a:spcAft>
              <a:buClr>
                <a:srgbClr val="000000"/>
              </a:buClr>
              <a:buSzPts val="2000"/>
              <a:buFont typeface="Arial"/>
              <a:buNone/>
            </a:pPr>
            <a:r>
              <a:rPr lang="en-IN" sz="2000" b="1">
                <a:solidFill>
                  <a:schemeClr val="lt1"/>
                </a:solidFill>
                <a:latin typeface="Calibri"/>
                <a:ea typeface="Calibri"/>
                <a:cs typeface="Calibri"/>
                <a:sym typeface="Calibri"/>
              </a:rPr>
              <a:t>Engagement</a:t>
            </a:r>
            <a:endParaRPr sz="2000" b="1" i="0" u="none" strike="noStrike" cap="none">
              <a:solidFill>
                <a:schemeClr val="lt1"/>
              </a:solidFill>
              <a:latin typeface="Calibri"/>
              <a:ea typeface="Calibri"/>
              <a:cs typeface="Calibri"/>
              <a:sym typeface="Calibri"/>
            </a:endParaRPr>
          </a:p>
        </p:txBody>
      </p:sp>
      <p:sp>
        <p:nvSpPr>
          <p:cNvPr id="170" name="Google Shape;170;g2a1b0d961ec_0_73"/>
          <p:cNvSpPr txBox="1"/>
          <p:nvPr/>
        </p:nvSpPr>
        <p:spPr>
          <a:xfrm>
            <a:off x="7609238" y="4543564"/>
            <a:ext cx="3123000" cy="336600"/>
          </a:xfrm>
          <a:prstGeom prst="rect">
            <a:avLst/>
          </a:prstGeom>
          <a:solidFill>
            <a:srgbClr val="FF9900"/>
          </a:solidFill>
          <a:ln>
            <a:noFill/>
          </a:ln>
        </p:spPr>
        <p:txBody>
          <a:bodyPr spcFirstLastPara="1" wrap="square" lIns="0" tIns="28575" rIns="0" bIns="0" anchor="t" anchorCtr="0">
            <a:spAutoFit/>
          </a:bodyPr>
          <a:lstStyle/>
          <a:p>
            <a:pPr marL="91440" marR="0" lvl="0" indent="0" algn="ctr" rtl="0">
              <a:lnSpc>
                <a:spcPct val="100000"/>
              </a:lnSpc>
              <a:spcBef>
                <a:spcPts val="0"/>
              </a:spcBef>
              <a:spcAft>
                <a:spcPts val="0"/>
              </a:spcAft>
              <a:buClr>
                <a:srgbClr val="000000"/>
              </a:buClr>
              <a:buSzPts val="2000"/>
              <a:buFont typeface="Arial"/>
              <a:buNone/>
            </a:pPr>
            <a:r>
              <a:rPr lang="en-IN" sz="2000" b="1">
                <a:solidFill>
                  <a:schemeClr val="lt1"/>
                </a:solidFill>
                <a:latin typeface="Calibri"/>
                <a:ea typeface="Calibri"/>
                <a:cs typeface="Calibri"/>
                <a:sym typeface="Calibri"/>
              </a:rPr>
              <a:t>Development</a:t>
            </a:r>
            <a:endParaRPr sz="2000" b="1" i="0" u="none" strike="noStrike" cap="none">
              <a:solidFill>
                <a:schemeClr val="lt1"/>
              </a:solidFill>
              <a:latin typeface="Calibri"/>
              <a:ea typeface="Calibri"/>
              <a:cs typeface="Calibri"/>
              <a:sym typeface="Calibri"/>
            </a:endParaRPr>
          </a:p>
        </p:txBody>
      </p:sp>
      <p:sp>
        <p:nvSpPr>
          <p:cNvPr id="171" name="Google Shape;171;g2a1b0d961ec_0_73"/>
          <p:cNvSpPr/>
          <p:nvPr/>
        </p:nvSpPr>
        <p:spPr>
          <a:xfrm>
            <a:off x="330700" y="1181325"/>
            <a:ext cx="2586900" cy="9240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IN" sz="2000" b="1">
                <a:latin typeface="Calibri"/>
                <a:ea typeface="Calibri"/>
                <a:cs typeface="Calibri"/>
                <a:sym typeface="Calibri"/>
              </a:rPr>
              <a:t>Project Vidyankur: Numeracy &amp; Literacy</a:t>
            </a:r>
            <a:endParaRPr sz="2000" b="1">
              <a:latin typeface="Calibri"/>
              <a:ea typeface="Calibri"/>
              <a:cs typeface="Calibri"/>
              <a:sym typeface="Calibri"/>
            </a:endParaRPr>
          </a:p>
        </p:txBody>
      </p:sp>
      <p:sp>
        <p:nvSpPr>
          <p:cNvPr id="172" name="Google Shape;172;g2a1b0d961ec_0_73"/>
          <p:cNvSpPr txBox="1"/>
          <p:nvPr/>
        </p:nvSpPr>
        <p:spPr>
          <a:xfrm>
            <a:off x="3029500" y="1254950"/>
            <a:ext cx="8056500" cy="8502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IN" sz="1600" b="1">
                <a:solidFill>
                  <a:schemeClr val="dk1"/>
                </a:solidFill>
                <a:latin typeface="Calibri"/>
                <a:ea typeface="Calibri"/>
                <a:cs typeface="Calibri"/>
                <a:sym typeface="Calibri"/>
              </a:rPr>
              <a:t>S</a:t>
            </a:r>
            <a:r>
              <a:rPr lang="en-IN" sz="1600" b="1" i="0" u="none" strike="noStrike" cap="none">
                <a:solidFill>
                  <a:schemeClr val="dk1"/>
                </a:solidFill>
                <a:latin typeface="Calibri"/>
                <a:ea typeface="Calibri"/>
                <a:cs typeface="Calibri"/>
                <a:sym typeface="Calibri"/>
              </a:rPr>
              <a:t>upporting children of Class </a:t>
            </a:r>
            <a:r>
              <a:rPr lang="en-IN" sz="1600" b="1">
                <a:solidFill>
                  <a:schemeClr val="dk1"/>
                </a:solidFill>
                <a:latin typeface="Calibri"/>
                <a:ea typeface="Calibri"/>
                <a:cs typeface="Calibri"/>
                <a:sym typeface="Calibri"/>
              </a:rPr>
              <a:t>2nd to 5th </a:t>
            </a:r>
            <a:r>
              <a:rPr lang="en-IN" sz="1600" b="1" i="0" u="none" strike="noStrike" cap="none">
                <a:solidFill>
                  <a:schemeClr val="dk1"/>
                </a:solidFill>
                <a:latin typeface="Calibri"/>
                <a:ea typeface="Calibri"/>
                <a:cs typeface="Calibri"/>
                <a:sym typeface="Calibri"/>
              </a:rPr>
              <a:t>in Zilla Parishad schools by strengthening the </a:t>
            </a:r>
            <a:r>
              <a:rPr lang="en-IN" sz="1600" b="1">
                <a:solidFill>
                  <a:schemeClr val="dk1"/>
                </a:solidFill>
                <a:latin typeface="Calibri"/>
                <a:ea typeface="Calibri"/>
                <a:cs typeface="Calibri"/>
                <a:sym typeface="Calibri"/>
              </a:rPr>
              <a:t>Foundational Education by building competencies in Language and Mathematics to achieve better learning outcomes.</a:t>
            </a:r>
            <a:endParaRPr sz="2400" b="1" i="0" u="none" strike="noStrike" cap="none">
              <a:solidFill>
                <a:schemeClr val="dk2"/>
              </a:solidFill>
            </a:endParaRPr>
          </a:p>
        </p:txBody>
      </p:sp>
      <p:pic>
        <p:nvPicPr>
          <p:cNvPr id="173" name="Google Shape;173;g2a1b0d961ec_0_73"/>
          <p:cNvPicPr preferRelativeResize="0"/>
          <p:nvPr/>
        </p:nvPicPr>
        <p:blipFill>
          <a:blip r:embed="rId4">
            <a:alphaModFix/>
          </a:blip>
          <a:stretch>
            <a:fillRect/>
          </a:stretch>
        </p:blipFill>
        <p:spPr>
          <a:xfrm>
            <a:off x="330700" y="2642825"/>
            <a:ext cx="3098100" cy="1683824"/>
          </a:xfrm>
          <a:prstGeom prst="rect">
            <a:avLst/>
          </a:prstGeom>
          <a:noFill/>
          <a:ln>
            <a:noFill/>
          </a:ln>
        </p:spPr>
      </p:pic>
      <p:pic>
        <p:nvPicPr>
          <p:cNvPr id="174" name="Google Shape;174;g2a1b0d961ec_0_73"/>
          <p:cNvPicPr preferRelativeResize="0"/>
          <p:nvPr/>
        </p:nvPicPr>
        <p:blipFill rotWithShape="1">
          <a:blip r:embed="rId5">
            <a:alphaModFix/>
          </a:blip>
          <a:srcRect t="16097" b="16097"/>
          <a:stretch/>
        </p:blipFill>
        <p:spPr>
          <a:xfrm>
            <a:off x="3847975" y="2679712"/>
            <a:ext cx="3300851" cy="1683825"/>
          </a:xfrm>
          <a:prstGeom prst="rect">
            <a:avLst/>
          </a:prstGeom>
          <a:noFill/>
          <a:ln>
            <a:noFill/>
          </a:ln>
        </p:spPr>
      </p:pic>
      <p:pic>
        <p:nvPicPr>
          <p:cNvPr id="175" name="Google Shape;175;g2a1b0d961ec_0_73"/>
          <p:cNvPicPr preferRelativeResize="0"/>
          <p:nvPr/>
        </p:nvPicPr>
        <p:blipFill>
          <a:blip r:embed="rId6">
            <a:alphaModFix/>
          </a:blip>
          <a:stretch>
            <a:fillRect/>
          </a:stretch>
        </p:blipFill>
        <p:spPr>
          <a:xfrm>
            <a:off x="7568000" y="2642825"/>
            <a:ext cx="3098100" cy="1757576"/>
          </a:xfrm>
          <a:prstGeom prst="rect">
            <a:avLst/>
          </a:prstGeom>
          <a:noFill/>
          <a:ln>
            <a:noFill/>
          </a:ln>
        </p:spPr>
      </p:pic>
      <p:sp>
        <p:nvSpPr>
          <p:cNvPr id="176" name="Google Shape;176;g2a1b0d961ec_0_73"/>
          <p:cNvSpPr txBox="1"/>
          <p:nvPr/>
        </p:nvSpPr>
        <p:spPr>
          <a:xfrm>
            <a:off x="330700" y="5023350"/>
            <a:ext cx="2898000" cy="104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sz="1600">
                <a:solidFill>
                  <a:schemeClr val="dk1"/>
                </a:solidFill>
                <a:latin typeface="Calibri"/>
                <a:ea typeface="Calibri"/>
                <a:cs typeface="Calibri"/>
                <a:sym typeface="Calibri"/>
              </a:rPr>
              <a:t>Activity based sessions are conducted 3 times a week by Fellows/Shikshan Mitra </a:t>
            </a:r>
            <a:endParaRPr sz="1600">
              <a:solidFill>
                <a:schemeClr val="dk1"/>
              </a:solidFill>
              <a:latin typeface="Calibri"/>
              <a:ea typeface="Calibri"/>
              <a:cs typeface="Calibri"/>
              <a:sym typeface="Calibri"/>
            </a:endParaRPr>
          </a:p>
        </p:txBody>
      </p:sp>
      <p:sp>
        <p:nvSpPr>
          <p:cNvPr id="177" name="Google Shape;177;g2a1b0d961ec_0_73"/>
          <p:cNvSpPr txBox="1"/>
          <p:nvPr/>
        </p:nvSpPr>
        <p:spPr>
          <a:xfrm>
            <a:off x="3810375" y="5023350"/>
            <a:ext cx="3123000" cy="104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sz="1600">
                <a:solidFill>
                  <a:schemeClr val="dk1"/>
                </a:solidFill>
                <a:latin typeface="Calibri"/>
                <a:ea typeface="Calibri"/>
                <a:cs typeface="Calibri"/>
                <a:sym typeface="Calibri"/>
              </a:rPr>
              <a:t>Teachers give individual attention, show demos and students learn in a focused environment  </a:t>
            </a:r>
            <a:endParaRPr sz="1600">
              <a:solidFill>
                <a:schemeClr val="dk1"/>
              </a:solidFill>
              <a:latin typeface="Calibri"/>
              <a:ea typeface="Calibri"/>
              <a:cs typeface="Calibri"/>
              <a:sym typeface="Calibri"/>
            </a:endParaRPr>
          </a:p>
        </p:txBody>
      </p:sp>
      <p:sp>
        <p:nvSpPr>
          <p:cNvPr id="178" name="Google Shape;178;g2a1b0d961ec_0_73"/>
          <p:cNvSpPr txBox="1"/>
          <p:nvPr/>
        </p:nvSpPr>
        <p:spPr>
          <a:xfrm>
            <a:off x="7621700" y="5023350"/>
            <a:ext cx="3098100" cy="104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sz="1600">
                <a:solidFill>
                  <a:schemeClr val="dk1"/>
                </a:solidFill>
                <a:latin typeface="Calibri"/>
                <a:ea typeface="Calibri"/>
                <a:cs typeface="Calibri"/>
                <a:sym typeface="Calibri"/>
              </a:rPr>
              <a:t>Intensive training is provided to Fellows for a period of 1-2 months followed by weekly sessions </a:t>
            </a:r>
            <a:endParaRPr sz="16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g2dfdb988a0b_0_56"/>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239" name="Google Shape;239;g2dfdb988a0b_0_56"/>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IN" sz="3400" b="1" dirty="0">
                <a:solidFill>
                  <a:schemeClr val="dk1"/>
                </a:solidFill>
                <a:latin typeface="Calibri"/>
                <a:ea typeface="Calibri"/>
                <a:cs typeface="Calibri"/>
                <a:sym typeface="Calibri"/>
              </a:rPr>
              <a:t>IMPACT </a:t>
            </a:r>
            <a:r>
              <a:rPr lang="en-IN" sz="3400" b="1" i="0" u="none" strike="noStrike" cap="none" dirty="0">
                <a:solidFill>
                  <a:schemeClr val="dk1"/>
                </a:solidFill>
                <a:latin typeface="Calibri"/>
                <a:ea typeface="Calibri"/>
                <a:cs typeface="Calibri"/>
                <a:sym typeface="Calibri"/>
              </a:rPr>
              <a:t>ASSESSMENT</a:t>
            </a:r>
            <a:r>
              <a:rPr lang="en-IN" sz="3400" b="1" dirty="0">
                <a:solidFill>
                  <a:schemeClr val="dk1"/>
                </a:solidFill>
                <a:latin typeface="Calibri"/>
                <a:ea typeface="Calibri"/>
                <a:cs typeface="Calibri"/>
                <a:sym typeface="Calibri"/>
              </a:rPr>
              <a:t>: </a:t>
            </a:r>
            <a:r>
              <a:rPr lang="en-IN" sz="3400" b="1" dirty="0" err="1" smtClean="0">
                <a:solidFill>
                  <a:schemeClr val="dk1"/>
                </a:solidFill>
                <a:latin typeface="Calibri"/>
                <a:ea typeface="Calibri"/>
                <a:cs typeface="Calibri"/>
                <a:sym typeface="Calibri"/>
              </a:rPr>
              <a:t>Chhote</a:t>
            </a:r>
            <a:r>
              <a:rPr lang="en-IN" sz="3400" b="1" dirty="0" smtClean="0">
                <a:solidFill>
                  <a:schemeClr val="dk1"/>
                </a:solidFill>
                <a:latin typeface="Calibri"/>
                <a:ea typeface="Calibri"/>
                <a:cs typeface="Calibri"/>
                <a:sym typeface="Calibri"/>
              </a:rPr>
              <a:t> </a:t>
            </a:r>
            <a:r>
              <a:rPr lang="en-IN" sz="3400" b="1" dirty="0" err="1">
                <a:solidFill>
                  <a:schemeClr val="dk1"/>
                </a:solidFill>
                <a:latin typeface="Calibri"/>
                <a:ea typeface="Calibri"/>
                <a:cs typeface="Calibri"/>
                <a:sym typeface="Calibri"/>
              </a:rPr>
              <a:t>Kalam</a:t>
            </a:r>
            <a:r>
              <a:rPr lang="en-IN" sz="3400" b="1" dirty="0">
                <a:solidFill>
                  <a:schemeClr val="dk1"/>
                </a:solidFill>
                <a:latin typeface="Calibri"/>
                <a:ea typeface="Calibri"/>
                <a:cs typeface="Calibri"/>
                <a:sym typeface="Calibri"/>
              </a:rPr>
              <a:t> Project</a:t>
            </a:r>
            <a:endParaRPr sz="34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34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400" b="1" i="0" u="none" strike="noStrike" cap="none" dirty="0">
              <a:solidFill>
                <a:schemeClr val="dk1"/>
              </a:solidFill>
              <a:latin typeface="Calibri"/>
              <a:ea typeface="Calibri"/>
              <a:cs typeface="Calibri"/>
              <a:sym typeface="Calibri"/>
            </a:endParaRPr>
          </a:p>
        </p:txBody>
      </p:sp>
      <p:sp>
        <p:nvSpPr>
          <p:cNvPr id="240" name="Google Shape;240;g2dfdb988a0b_0_56"/>
          <p:cNvSpPr txBox="1"/>
          <p:nvPr/>
        </p:nvSpPr>
        <p:spPr>
          <a:xfrm>
            <a:off x="6250625" y="5376300"/>
            <a:ext cx="5630100" cy="75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sz="2200">
                <a:solidFill>
                  <a:schemeClr val="dk1"/>
                </a:solidFill>
                <a:latin typeface="Calibri"/>
                <a:ea typeface="Calibri"/>
                <a:cs typeface="Calibri"/>
                <a:sym typeface="Calibri"/>
              </a:rPr>
              <a:t>School-wise improvement in the pre and post assessment of students across 5 skill sets</a:t>
            </a:r>
            <a:endParaRPr sz="2200">
              <a:solidFill>
                <a:schemeClr val="dk1"/>
              </a:solidFill>
              <a:latin typeface="Calibri"/>
              <a:ea typeface="Calibri"/>
              <a:cs typeface="Calibri"/>
              <a:sym typeface="Calibri"/>
            </a:endParaRPr>
          </a:p>
        </p:txBody>
      </p:sp>
      <p:sp>
        <p:nvSpPr>
          <p:cNvPr id="241" name="Google Shape;241;g2dfdb988a0b_0_56"/>
          <p:cNvSpPr txBox="1"/>
          <p:nvPr/>
        </p:nvSpPr>
        <p:spPr>
          <a:xfrm>
            <a:off x="1367300" y="6467775"/>
            <a:ext cx="921900" cy="29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400">
              <a:solidFill>
                <a:schemeClr val="dk2"/>
              </a:solidFill>
            </a:endParaRPr>
          </a:p>
        </p:txBody>
      </p:sp>
      <p:pic>
        <p:nvPicPr>
          <p:cNvPr id="242" name="Google Shape;242;g2dfdb988a0b_0_56" title="Chart"/>
          <p:cNvPicPr preferRelativeResize="0"/>
          <p:nvPr/>
        </p:nvPicPr>
        <p:blipFill>
          <a:blip r:embed="rId4">
            <a:alphaModFix/>
          </a:blip>
          <a:stretch>
            <a:fillRect/>
          </a:stretch>
        </p:blipFill>
        <p:spPr>
          <a:xfrm>
            <a:off x="114825" y="2838700"/>
            <a:ext cx="5931000" cy="3771700"/>
          </a:xfrm>
          <a:prstGeom prst="rect">
            <a:avLst/>
          </a:prstGeom>
          <a:noFill/>
          <a:ln w="9525" cap="flat" cmpd="sng">
            <a:solidFill>
              <a:srgbClr val="03D2D2"/>
            </a:solidFill>
            <a:prstDash val="solid"/>
            <a:round/>
            <a:headEnd type="none" w="sm" len="sm"/>
            <a:tailEnd type="none" w="sm" len="sm"/>
          </a:ln>
        </p:spPr>
      </p:pic>
      <p:sp>
        <p:nvSpPr>
          <p:cNvPr id="243" name="Google Shape;243;g2dfdb988a0b_0_56"/>
          <p:cNvSpPr txBox="1"/>
          <p:nvPr/>
        </p:nvSpPr>
        <p:spPr>
          <a:xfrm>
            <a:off x="276600" y="1489668"/>
            <a:ext cx="5423100" cy="104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sz="2200">
                <a:solidFill>
                  <a:schemeClr val="dk1"/>
                </a:solidFill>
                <a:latin typeface="Calibri"/>
                <a:ea typeface="Calibri"/>
                <a:cs typeface="Calibri"/>
                <a:sym typeface="Calibri"/>
              </a:rPr>
              <a:t>Skill-wise improvement in the pre and post assessment of students across 5 schools </a:t>
            </a:r>
            <a:r>
              <a:rPr lang="en-IN" sz="1800">
                <a:solidFill>
                  <a:schemeClr val="dk1"/>
                </a:solidFill>
                <a:latin typeface="Calibri"/>
                <a:ea typeface="Calibri"/>
                <a:cs typeface="Calibri"/>
                <a:sym typeface="Calibri"/>
              </a:rPr>
              <a:t>(total no of students is 99)</a:t>
            </a:r>
            <a:endParaRPr sz="1800">
              <a:solidFill>
                <a:schemeClr val="dk1"/>
              </a:solidFill>
              <a:latin typeface="Calibri"/>
              <a:ea typeface="Calibri"/>
              <a:cs typeface="Calibri"/>
              <a:sym typeface="Calibri"/>
            </a:endParaRPr>
          </a:p>
        </p:txBody>
      </p:sp>
      <p:pic>
        <p:nvPicPr>
          <p:cNvPr id="244" name="Google Shape;244;g2dfdb988a0b_0_56" title="Chart"/>
          <p:cNvPicPr preferRelativeResize="0"/>
          <p:nvPr/>
        </p:nvPicPr>
        <p:blipFill>
          <a:blip r:embed="rId5">
            <a:alphaModFix/>
          </a:blip>
          <a:stretch>
            <a:fillRect/>
          </a:stretch>
        </p:blipFill>
        <p:spPr>
          <a:xfrm>
            <a:off x="6199457" y="1450976"/>
            <a:ext cx="5732443" cy="3771700"/>
          </a:xfrm>
          <a:prstGeom prst="rect">
            <a:avLst/>
          </a:prstGeom>
          <a:noFill/>
          <a:ln w="9525" cap="flat" cmpd="sng">
            <a:solidFill>
              <a:srgbClr val="03D2D2"/>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39;g2dfdb988a0b_0_56"/>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IN" sz="3400" b="1" dirty="0" smtClean="0">
                <a:solidFill>
                  <a:schemeClr val="dk1"/>
                </a:solidFill>
                <a:latin typeface="Calibri"/>
                <a:ea typeface="Calibri"/>
                <a:cs typeface="Calibri"/>
                <a:sym typeface="Calibri"/>
              </a:rPr>
              <a:t>Government Teacher’s Feedback</a:t>
            </a:r>
            <a:r>
              <a:rPr lang="en-IN" sz="3400" b="1" dirty="0" smtClean="0">
                <a:solidFill>
                  <a:schemeClr val="dk1"/>
                </a:solidFill>
                <a:latin typeface="Calibri"/>
                <a:ea typeface="Calibri"/>
                <a:cs typeface="Calibri"/>
                <a:sym typeface="Calibri"/>
              </a:rPr>
              <a:t>: </a:t>
            </a:r>
            <a:r>
              <a:rPr lang="en-IN" sz="3400" b="1" dirty="0" err="1" smtClean="0">
                <a:solidFill>
                  <a:schemeClr val="dk1"/>
                </a:solidFill>
                <a:latin typeface="Calibri"/>
                <a:ea typeface="Calibri"/>
                <a:cs typeface="Calibri"/>
                <a:sym typeface="Calibri"/>
              </a:rPr>
              <a:t>Chhote</a:t>
            </a:r>
            <a:r>
              <a:rPr lang="en-IN" sz="3400" b="1" dirty="0" smtClean="0">
                <a:solidFill>
                  <a:schemeClr val="dk1"/>
                </a:solidFill>
                <a:latin typeface="Calibri"/>
                <a:ea typeface="Calibri"/>
                <a:cs typeface="Calibri"/>
                <a:sym typeface="Calibri"/>
              </a:rPr>
              <a:t> </a:t>
            </a:r>
            <a:r>
              <a:rPr lang="en-IN" sz="3400" b="1" dirty="0" err="1">
                <a:solidFill>
                  <a:schemeClr val="dk1"/>
                </a:solidFill>
                <a:latin typeface="Calibri"/>
                <a:ea typeface="Calibri"/>
                <a:cs typeface="Calibri"/>
                <a:sym typeface="Calibri"/>
              </a:rPr>
              <a:t>Kalam</a:t>
            </a:r>
            <a:r>
              <a:rPr lang="en-IN" sz="3400" b="1" dirty="0">
                <a:solidFill>
                  <a:schemeClr val="dk1"/>
                </a:solidFill>
                <a:latin typeface="Calibri"/>
                <a:ea typeface="Calibri"/>
                <a:cs typeface="Calibri"/>
                <a:sym typeface="Calibri"/>
              </a:rPr>
              <a:t> Project</a:t>
            </a:r>
            <a:endParaRPr sz="34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34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400" b="1" i="0" u="none" strike="noStrike" cap="none" dirty="0">
              <a:solidFill>
                <a:schemeClr val="dk1"/>
              </a:solidFill>
              <a:latin typeface="Calibri"/>
              <a:ea typeface="Calibri"/>
              <a:cs typeface="Calibri"/>
              <a:sym typeface="Calibri"/>
            </a:endParaRPr>
          </a:p>
        </p:txBody>
      </p:sp>
      <p:pic>
        <p:nvPicPr>
          <p:cNvPr id="5" name="Google Shape;60;g2a1b0d961ec_0_10"/>
          <p:cNvPicPr preferRelativeResize="0"/>
          <p:nvPr/>
        </p:nvPicPr>
        <p:blipFill rotWithShape="1">
          <a:blip r:embed="rId2">
            <a:alphaModFix/>
          </a:blip>
          <a:srcRect l="13255" t="17696" r="11641" b="14160"/>
          <a:stretch/>
        </p:blipFill>
        <p:spPr>
          <a:xfrm>
            <a:off x="11279249" y="67092"/>
            <a:ext cx="843800" cy="1040650"/>
          </a:xfrm>
          <a:prstGeom prst="rect">
            <a:avLst/>
          </a:prstGeom>
          <a:noFill/>
          <a:ln>
            <a:noFill/>
          </a:ln>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112" y="860492"/>
            <a:ext cx="4175430" cy="57455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313" y="860492"/>
            <a:ext cx="3983551" cy="5691764"/>
          </a:xfrm>
          <a:prstGeom prst="rect">
            <a:avLst/>
          </a:prstGeom>
        </p:spPr>
      </p:pic>
      <p:sp>
        <p:nvSpPr>
          <p:cNvPr id="8" name="Google Shape;138;g2a1b0d961ec_0_69"/>
          <p:cNvSpPr txBox="1"/>
          <p:nvPr/>
        </p:nvSpPr>
        <p:spPr>
          <a:xfrm>
            <a:off x="9143999" y="1371275"/>
            <a:ext cx="2723535" cy="2994248"/>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IN" sz="2400" b="1" dirty="0" smtClean="0">
                <a:solidFill>
                  <a:schemeClr val="dk1"/>
                </a:solidFill>
                <a:latin typeface="Calibri"/>
                <a:cs typeface="Calibri"/>
                <a:sym typeface="Calibri"/>
              </a:rPr>
              <a:t>Teachers from </a:t>
            </a:r>
            <a:r>
              <a:rPr lang="en-IN" sz="2400" b="1" dirty="0" err="1" smtClean="0">
                <a:solidFill>
                  <a:schemeClr val="dk1"/>
                </a:solidFill>
                <a:latin typeface="Calibri"/>
                <a:cs typeface="Calibri"/>
                <a:sym typeface="Calibri"/>
              </a:rPr>
              <a:t>Shiradwad</a:t>
            </a:r>
            <a:r>
              <a:rPr lang="en-IN" sz="2400" b="1" dirty="0" smtClean="0">
                <a:solidFill>
                  <a:schemeClr val="dk1"/>
                </a:solidFill>
                <a:latin typeface="Calibri"/>
                <a:cs typeface="Calibri"/>
                <a:sym typeface="Calibri"/>
              </a:rPr>
              <a:t> </a:t>
            </a:r>
            <a:r>
              <a:rPr lang="en-IN" sz="2400" b="1" dirty="0" err="1" smtClean="0">
                <a:solidFill>
                  <a:schemeClr val="dk1"/>
                </a:solidFill>
                <a:latin typeface="Calibri"/>
                <a:cs typeface="Calibri"/>
                <a:sym typeface="Calibri"/>
              </a:rPr>
              <a:t>Kany</a:t>
            </a:r>
            <a:r>
              <a:rPr lang="en-IN" sz="2400" b="1" dirty="0" err="1" smtClean="0">
                <a:solidFill>
                  <a:schemeClr val="dk1"/>
                </a:solidFill>
                <a:latin typeface="Calibri"/>
                <a:cs typeface="Calibri"/>
                <a:sym typeface="Calibri"/>
              </a:rPr>
              <a:t>a</a:t>
            </a:r>
            <a:r>
              <a:rPr lang="en-IN" sz="2400" b="1" dirty="0" smtClean="0">
                <a:solidFill>
                  <a:schemeClr val="dk1"/>
                </a:solidFill>
                <a:latin typeface="Calibri"/>
                <a:cs typeface="Calibri"/>
                <a:sym typeface="Calibri"/>
              </a:rPr>
              <a:t> schools explaining Positive Impact of </a:t>
            </a:r>
            <a:r>
              <a:rPr lang="en-IN" sz="2400" b="1" dirty="0" err="1" smtClean="0">
                <a:solidFill>
                  <a:schemeClr val="dk1"/>
                </a:solidFill>
                <a:latin typeface="Calibri"/>
                <a:cs typeface="Calibri"/>
                <a:sym typeface="Calibri"/>
              </a:rPr>
              <a:t>Chhote</a:t>
            </a:r>
            <a:r>
              <a:rPr lang="en-IN" sz="2400" b="1" dirty="0" smtClean="0">
                <a:solidFill>
                  <a:schemeClr val="dk1"/>
                </a:solidFill>
                <a:latin typeface="Calibri"/>
                <a:cs typeface="Calibri"/>
                <a:sym typeface="Calibri"/>
              </a:rPr>
              <a:t> </a:t>
            </a:r>
            <a:r>
              <a:rPr lang="en-IN" sz="2400" b="1" dirty="0" err="1" smtClean="0">
                <a:solidFill>
                  <a:schemeClr val="dk1"/>
                </a:solidFill>
                <a:latin typeface="Calibri"/>
                <a:cs typeface="Calibri"/>
                <a:sym typeface="Calibri"/>
              </a:rPr>
              <a:t>Kalam</a:t>
            </a:r>
            <a:r>
              <a:rPr lang="en-IN" sz="2400" b="1" dirty="0" smtClean="0">
                <a:solidFill>
                  <a:schemeClr val="dk1"/>
                </a:solidFill>
                <a:latin typeface="Calibri"/>
                <a:cs typeface="Calibri"/>
                <a:sym typeface="Calibri"/>
              </a:rPr>
              <a:t> project on Students in the year 2024. </a:t>
            </a:r>
            <a:endParaRPr sz="2400" b="1" i="0" u="none" strike="noStrike" cap="none" dirty="0">
              <a:solidFill>
                <a:schemeClr val="dk2"/>
              </a:solidFill>
            </a:endParaRPr>
          </a:p>
        </p:txBody>
      </p:sp>
    </p:spTree>
    <p:extLst>
      <p:ext uri="{BB962C8B-B14F-4D97-AF65-F5344CB8AC3E}">
        <p14:creationId xmlns:p14="http://schemas.microsoft.com/office/powerpoint/2010/main" val="992763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g2e064ee4cd8_2_0"/>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185" name="Google Shape;185;g2e064ee4cd8_2_0"/>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IN" sz="3400" b="1" dirty="0">
                <a:solidFill>
                  <a:schemeClr val="dk1"/>
                </a:solidFill>
                <a:latin typeface="Calibri"/>
                <a:ea typeface="Calibri"/>
                <a:cs typeface="Calibri"/>
                <a:sym typeface="Calibri"/>
              </a:rPr>
              <a:t>OUTREACH </a:t>
            </a:r>
            <a:r>
              <a:rPr lang="en-IN" sz="3400" b="1" dirty="0" smtClean="0">
                <a:solidFill>
                  <a:schemeClr val="dk1"/>
                </a:solidFill>
                <a:latin typeface="Calibri"/>
                <a:ea typeface="Calibri"/>
                <a:cs typeface="Calibri"/>
                <a:sym typeface="Calibri"/>
              </a:rPr>
              <a:t>2021-2024 </a:t>
            </a:r>
            <a:endParaRPr sz="3000" b="1" i="1"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IN" sz="2200" b="1" dirty="0">
                <a:solidFill>
                  <a:schemeClr val="dk1"/>
                </a:solidFill>
                <a:latin typeface="Calibri"/>
                <a:ea typeface="Calibri"/>
                <a:cs typeface="Calibri"/>
                <a:sym typeface="Calibri"/>
              </a:rPr>
              <a:t>Number of Beneficiaries Impacted</a:t>
            </a:r>
            <a:endParaRPr sz="22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3200" b="1" i="0" u="none" strike="noStrike" cap="none"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chemeClr val="dk1"/>
              </a:solidFill>
              <a:latin typeface="Cambria"/>
              <a:ea typeface="Cambria"/>
              <a:cs typeface="Cambria"/>
              <a:sym typeface="Cambria"/>
            </a:endParaRPr>
          </a:p>
        </p:txBody>
      </p:sp>
      <p:sp>
        <p:nvSpPr>
          <p:cNvPr id="186" name="Google Shape;186;g2e064ee4cd8_2_0"/>
          <p:cNvSpPr/>
          <p:nvPr/>
        </p:nvSpPr>
        <p:spPr>
          <a:xfrm>
            <a:off x="3059075" y="1660575"/>
            <a:ext cx="24651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i="0" u="none" strike="noStrike" cap="none">
                <a:solidFill>
                  <a:schemeClr val="dk1"/>
                </a:solidFill>
                <a:latin typeface="Cambria"/>
                <a:ea typeface="Cambria"/>
                <a:cs typeface="Cambria"/>
                <a:sym typeface="Cambria"/>
              </a:rPr>
              <a:t>2021 -2022</a:t>
            </a:r>
            <a:endParaRPr sz="1400" b="0" i="0" u="none" strike="noStrike" cap="none">
              <a:solidFill>
                <a:srgbClr val="000000"/>
              </a:solidFill>
              <a:latin typeface="Arial"/>
              <a:ea typeface="Arial"/>
              <a:cs typeface="Arial"/>
              <a:sym typeface="Arial"/>
            </a:endParaRPr>
          </a:p>
        </p:txBody>
      </p:sp>
      <p:sp>
        <p:nvSpPr>
          <p:cNvPr id="187" name="Google Shape;187;g2e064ee4cd8_2_0"/>
          <p:cNvSpPr/>
          <p:nvPr/>
        </p:nvSpPr>
        <p:spPr>
          <a:xfrm>
            <a:off x="6046975" y="1660575"/>
            <a:ext cx="25833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dk1"/>
                </a:solidFill>
                <a:latin typeface="Cambria"/>
                <a:ea typeface="Cambria"/>
                <a:cs typeface="Cambria"/>
                <a:sym typeface="Cambria"/>
              </a:rPr>
              <a:t>2022-2023</a:t>
            </a:r>
            <a:endParaRPr sz="1400" b="0" i="0" u="none" strike="noStrike" cap="none">
              <a:solidFill>
                <a:srgbClr val="000000"/>
              </a:solidFill>
              <a:latin typeface="Arial"/>
              <a:ea typeface="Arial"/>
              <a:cs typeface="Arial"/>
              <a:sym typeface="Arial"/>
            </a:endParaRPr>
          </a:p>
        </p:txBody>
      </p:sp>
      <p:sp>
        <p:nvSpPr>
          <p:cNvPr id="188" name="Google Shape;188;g2e064ee4cd8_2_0"/>
          <p:cNvSpPr/>
          <p:nvPr/>
        </p:nvSpPr>
        <p:spPr>
          <a:xfrm>
            <a:off x="9043475" y="1660575"/>
            <a:ext cx="24651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dk1"/>
                </a:solidFill>
                <a:latin typeface="Cambria"/>
                <a:ea typeface="Cambria"/>
                <a:cs typeface="Cambria"/>
                <a:sym typeface="Cambria"/>
              </a:rPr>
              <a:t>2023-2024</a:t>
            </a:r>
            <a:endParaRPr sz="1400" b="0" i="0" u="none" strike="noStrike" cap="none">
              <a:solidFill>
                <a:srgbClr val="000000"/>
              </a:solidFill>
              <a:latin typeface="Arial"/>
              <a:ea typeface="Arial"/>
              <a:cs typeface="Arial"/>
              <a:sym typeface="Arial"/>
            </a:endParaRPr>
          </a:p>
        </p:txBody>
      </p:sp>
      <p:sp>
        <p:nvSpPr>
          <p:cNvPr id="189" name="Google Shape;189;g2e064ee4cd8_2_0"/>
          <p:cNvSpPr/>
          <p:nvPr/>
        </p:nvSpPr>
        <p:spPr>
          <a:xfrm>
            <a:off x="432875" y="2609750"/>
            <a:ext cx="23697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a:solidFill>
                  <a:schemeClr val="dk1"/>
                </a:solidFill>
                <a:latin typeface="Cambria"/>
                <a:ea typeface="Cambria"/>
                <a:cs typeface="Cambria"/>
                <a:sym typeface="Cambria"/>
              </a:rPr>
              <a:t>Students</a:t>
            </a:r>
            <a:endParaRPr sz="1400" b="0" i="0" u="none" strike="noStrike" cap="none">
              <a:solidFill>
                <a:srgbClr val="000000"/>
              </a:solidFill>
              <a:latin typeface="Arial"/>
              <a:ea typeface="Arial"/>
              <a:cs typeface="Arial"/>
              <a:sym typeface="Arial"/>
            </a:endParaRPr>
          </a:p>
        </p:txBody>
      </p:sp>
      <p:sp>
        <p:nvSpPr>
          <p:cNvPr id="190" name="Google Shape;190;g2e064ee4cd8_2_0"/>
          <p:cNvSpPr/>
          <p:nvPr/>
        </p:nvSpPr>
        <p:spPr>
          <a:xfrm>
            <a:off x="432875" y="3544700"/>
            <a:ext cx="24651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a:solidFill>
                  <a:schemeClr val="dk1"/>
                </a:solidFill>
                <a:latin typeface="Cambria"/>
                <a:ea typeface="Cambria"/>
                <a:cs typeface="Cambria"/>
                <a:sym typeface="Cambria"/>
              </a:rPr>
              <a:t>Teachers/HMs</a:t>
            </a:r>
            <a:endParaRPr sz="1400" b="0" i="0" u="none" strike="noStrike" cap="none">
              <a:solidFill>
                <a:srgbClr val="000000"/>
              </a:solidFill>
              <a:latin typeface="Arial"/>
              <a:ea typeface="Arial"/>
              <a:cs typeface="Arial"/>
              <a:sym typeface="Arial"/>
            </a:endParaRPr>
          </a:p>
        </p:txBody>
      </p:sp>
      <p:sp>
        <p:nvSpPr>
          <p:cNvPr id="191" name="Google Shape;191;g2e064ee4cd8_2_0"/>
          <p:cNvSpPr/>
          <p:nvPr/>
        </p:nvSpPr>
        <p:spPr>
          <a:xfrm>
            <a:off x="432875" y="4479650"/>
            <a:ext cx="24651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a:solidFill>
                  <a:schemeClr val="dk1"/>
                </a:solidFill>
                <a:latin typeface="Cambria"/>
                <a:ea typeface="Cambria"/>
                <a:cs typeface="Cambria"/>
                <a:sym typeface="Cambria"/>
              </a:rPr>
              <a:t>Schools</a:t>
            </a:r>
            <a:endParaRPr sz="1400" b="0" i="0" u="none" strike="noStrike" cap="none">
              <a:solidFill>
                <a:srgbClr val="000000"/>
              </a:solidFill>
              <a:latin typeface="Arial"/>
              <a:ea typeface="Arial"/>
              <a:cs typeface="Arial"/>
              <a:sym typeface="Arial"/>
            </a:endParaRPr>
          </a:p>
        </p:txBody>
      </p:sp>
      <p:sp>
        <p:nvSpPr>
          <p:cNvPr id="192" name="Google Shape;192;g2e064ee4cd8_2_0"/>
          <p:cNvSpPr/>
          <p:nvPr/>
        </p:nvSpPr>
        <p:spPr>
          <a:xfrm>
            <a:off x="432875" y="5471525"/>
            <a:ext cx="24651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a:solidFill>
                  <a:schemeClr val="dk1"/>
                </a:solidFill>
                <a:latin typeface="Cambria"/>
                <a:ea typeface="Cambria"/>
                <a:cs typeface="Cambria"/>
                <a:sym typeface="Cambria"/>
              </a:rPr>
              <a:t>Fellows</a:t>
            </a:r>
            <a:endParaRPr sz="1400" b="0" i="0" u="none" strike="noStrike" cap="none">
              <a:solidFill>
                <a:srgbClr val="000000"/>
              </a:solidFill>
              <a:latin typeface="Arial"/>
              <a:ea typeface="Arial"/>
              <a:cs typeface="Arial"/>
              <a:sym typeface="Arial"/>
            </a:endParaRPr>
          </a:p>
        </p:txBody>
      </p:sp>
      <p:sp>
        <p:nvSpPr>
          <p:cNvPr id="193" name="Google Shape;193;g2e064ee4cd8_2_0"/>
          <p:cNvSpPr txBox="1"/>
          <p:nvPr/>
        </p:nvSpPr>
        <p:spPr>
          <a:xfrm>
            <a:off x="3272525" y="2592525"/>
            <a:ext cx="2038200" cy="5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400">
              <a:solidFill>
                <a:schemeClr val="dk2"/>
              </a:solidFill>
            </a:endParaRPr>
          </a:p>
        </p:txBody>
      </p:sp>
      <p:sp>
        <p:nvSpPr>
          <p:cNvPr id="194" name="Google Shape;194;g2e064ee4cd8_2_0"/>
          <p:cNvSpPr txBox="1"/>
          <p:nvPr/>
        </p:nvSpPr>
        <p:spPr>
          <a:xfrm>
            <a:off x="3228725" y="3598275"/>
            <a:ext cx="2583300" cy="5265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IN" sz="1600" b="1">
                <a:solidFill>
                  <a:schemeClr val="dk1"/>
                </a:solidFill>
                <a:latin typeface="Calibri"/>
                <a:ea typeface="Calibri"/>
                <a:cs typeface="Calibri"/>
                <a:sym typeface="Calibri"/>
              </a:rPr>
              <a:t>14 Teachers, 2 Headmasters</a:t>
            </a:r>
            <a:endParaRPr sz="1600" b="1">
              <a:solidFill>
                <a:schemeClr val="dk1"/>
              </a:solidFill>
              <a:latin typeface="Calibri"/>
              <a:ea typeface="Calibri"/>
              <a:cs typeface="Calibri"/>
              <a:sym typeface="Calibri"/>
            </a:endParaRPr>
          </a:p>
        </p:txBody>
      </p:sp>
      <p:sp>
        <p:nvSpPr>
          <p:cNvPr id="195" name="Google Shape;195;g2e064ee4cd8_2_0"/>
          <p:cNvSpPr txBox="1"/>
          <p:nvPr/>
        </p:nvSpPr>
        <p:spPr>
          <a:xfrm>
            <a:off x="3205925" y="4396525"/>
            <a:ext cx="2583300" cy="8253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IN" sz="1600" b="1">
                <a:solidFill>
                  <a:schemeClr val="dk1"/>
                </a:solidFill>
                <a:latin typeface="Calibri"/>
                <a:ea typeface="Calibri"/>
                <a:cs typeface="Calibri"/>
                <a:sym typeface="Calibri"/>
              </a:rPr>
              <a:t>In-depth program: 2 schools</a:t>
            </a: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IN" sz="1600" b="1">
                <a:solidFill>
                  <a:schemeClr val="dk1"/>
                </a:solidFill>
                <a:latin typeface="Calibri"/>
                <a:ea typeface="Calibri"/>
                <a:cs typeface="Calibri"/>
                <a:sym typeface="Calibri"/>
              </a:rPr>
              <a:t>Awareness sessions: x schools</a:t>
            </a:r>
            <a:endParaRPr sz="1600" b="1">
              <a:solidFill>
                <a:schemeClr val="dk1"/>
              </a:solidFill>
              <a:latin typeface="Calibri"/>
              <a:ea typeface="Calibri"/>
              <a:cs typeface="Calibri"/>
              <a:sym typeface="Calibri"/>
            </a:endParaRPr>
          </a:p>
        </p:txBody>
      </p:sp>
      <p:sp>
        <p:nvSpPr>
          <p:cNvPr id="196" name="Google Shape;196;g2e064ee4cd8_2_0"/>
          <p:cNvSpPr txBox="1"/>
          <p:nvPr/>
        </p:nvSpPr>
        <p:spPr>
          <a:xfrm>
            <a:off x="6046975" y="4396525"/>
            <a:ext cx="2778600" cy="8253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IN" sz="1600" b="1">
                <a:solidFill>
                  <a:schemeClr val="dk1"/>
                </a:solidFill>
                <a:latin typeface="Calibri"/>
                <a:ea typeface="Calibri"/>
                <a:cs typeface="Calibri"/>
                <a:sym typeface="Calibri"/>
              </a:rPr>
              <a:t>In-depth program: 6 schools</a:t>
            </a: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IN" sz="1600" b="1">
                <a:solidFill>
                  <a:schemeClr val="dk1"/>
                </a:solidFill>
                <a:latin typeface="Calibri"/>
                <a:ea typeface="Calibri"/>
                <a:cs typeface="Calibri"/>
                <a:sym typeface="Calibri"/>
              </a:rPr>
              <a:t>Awareness sessions: 30 schools  </a:t>
            </a:r>
            <a:endParaRPr sz="1600" b="1">
              <a:solidFill>
                <a:schemeClr val="dk1"/>
              </a:solidFill>
              <a:latin typeface="Calibri"/>
              <a:ea typeface="Calibri"/>
              <a:cs typeface="Calibri"/>
              <a:sym typeface="Calibri"/>
            </a:endParaRPr>
          </a:p>
        </p:txBody>
      </p:sp>
      <p:sp>
        <p:nvSpPr>
          <p:cNvPr id="197" name="Google Shape;197;g2e064ee4cd8_2_0"/>
          <p:cNvSpPr txBox="1"/>
          <p:nvPr/>
        </p:nvSpPr>
        <p:spPr>
          <a:xfrm>
            <a:off x="9130375" y="4396525"/>
            <a:ext cx="2583300" cy="8253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IN" sz="1600" b="1">
                <a:solidFill>
                  <a:schemeClr val="dk1"/>
                </a:solidFill>
                <a:latin typeface="Calibri"/>
                <a:ea typeface="Calibri"/>
                <a:cs typeface="Calibri"/>
                <a:sym typeface="Calibri"/>
              </a:rPr>
              <a:t>In-depth program: 6 schools</a:t>
            </a: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IN" sz="1600" b="1">
                <a:solidFill>
                  <a:schemeClr val="dk1"/>
                </a:solidFill>
                <a:latin typeface="Calibri"/>
                <a:ea typeface="Calibri"/>
                <a:cs typeface="Calibri"/>
                <a:sym typeface="Calibri"/>
              </a:rPr>
              <a:t>Awareness sessions: 30 schools  </a:t>
            </a:r>
            <a:endParaRPr sz="1600" b="1">
              <a:solidFill>
                <a:schemeClr val="dk1"/>
              </a:solidFill>
              <a:latin typeface="Calibri"/>
              <a:ea typeface="Calibri"/>
              <a:cs typeface="Calibri"/>
              <a:sym typeface="Calibri"/>
            </a:endParaRPr>
          </a:p>
        </p:txBody>
      </p:sp>
      <p:sp>
        <p:nvSpPr>
          <p:cNvPr id="198" name="Google Shape;198;g2e064ee4cd8_2_0"/>
          <p:cNvSpPr txBox="1"/>
          <p:nvPr/>
        </p:nvSpPr>
        <p:spPr>
          <a:xfrm>
            <a:off x="3718625" y="5493575"/>
            <a:ext cx="1465500" cy="4527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b="1">
                <a:solidFill>
                  <a:schemeClr val="dk1"/>
                </a:solidFill>
                <a:latin typeface="Calibri"/>
                <a:ea typeface="Calibri"/>
                <a:cs typeface="Calibri"/>
                <a:sym typeface="Calibri"/>
              </a:rPr>
              <a:t>2 Fellows</a:t>
            </a:r>
            <a:endParaRPr sz="1800" b="1">
              <a:solidFill>
                <a:schemeClr val="dk1"/>
              </a:solidFill>
              <a:latin typeface="Calibri"/>
              <a:ea typeface="Calibri"/>
              <a:cs typeface="Calibri"/>
              <a:sym typeface="Calibri"/>
            </a:endParaRPr>
          </a:p>
        </p:txBody>
      </p:sp>
      <p:sp>
        <p:nvSpPr>
          <p:cNvPr id="199" name="Google Shape;199;g2e064ee4cd8_2_0"/>
          <p:cNvSpPr txBox="1"/>
          <p:nvPr/>
        </p:nvSpPr>
        <p:spPr>
          <a:xfrm>
            <a:off x="6787938" y="5492100"/>
            <a:ext cx="1465500" cy="4527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b="1">
                <a:solidFill>
                  <a:schemeClr val="dk1"/>
                </a:solidFill>
                <a:latin typeface="Calibri"/>
                <a:ea typeface="Calibri"/>
                <a:cs typeface="Calibri"/>
                <a:sym typeface="Calibri"/>
              </a:rPr>
              <a:t>5 Fellows</a:t>
            </a:r>
            <a:endParaRPr sz="1800" b="1">
              <a:solidFill>
                <a:schemeClr val="dk1"/>
              </a:solidFill>
              <a:latin typeface="Calibri"/>
              <a:ea typeface="Calibri"/>
              <a:cs typeface="Calibri"/>
              <a:sym typeface="Calibri"/>
            </a:endParaRPr>
          </a:p>
        </p:txBody>
      </p:sp>
      <p:sp>
        <p:nvSpPr>
          <p:cNvPr id="200" name="Google Shape;200;g2e064ee4cd8_2_0"/>
          <p:cNvSpPr txBox="1"/>
          <p:nvPr/>
        </p:nvSpPr>
        <p:spPr>
          <a:xfrm>
            <a:off x="9695700" y="5492100"/>
            <a:ext cx="1465500" cy="4527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b="1">
                <a:solidFill>
                  <a:schemeClr val="dk1"/>
                </a:solidFill>
                <a:latin typeface="Calibri"/>
                <a:ea typeface="Calibri"/>
                <a:cs typeface="Calibri"/>
                <a:sym typeface="Calibri"/>
              </a:rPr>
              <a:t>8 Fellows</a:t>
            </a:r>
            <a:endParaRPr sz="1800" b="1">
              <a:solidFill>
                <a:schemeClr val="dk1"/>
              </a:solidFill>
              <a:latin typeface="Calibri"/>
              <a:ea typeface="Calibri"/>
              <a:cs typeface="Calibri"/>
              <a:sym typeface="Calibri"/>
            </a:endParaRPr>
          </a:p>
        </p:txBody>
      </p:sp>
      <p:sp>
        <p:nvSpPr>
          <p:cNvPr id="201" name="Google Shape;201;g2e064ee4cd8_2_0"/>
          <p:cNvSpPr txBox="1"/>
          <p:nvPr/>
        </p:nvSpPr>
        <p:spPr>
          <a:xfrm>
            <a:off x="6142775" y="3599750"/>
            <a:ext cx="2583300" cy="5265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IN" sz="1600" b="1">
                <a:solidFill>
                  <a:schemeClr val="dk1"/>
                </a:solidFill>
                <a:latin typeface="Calibri"/>
                <a:ea typeface="Calibri"/>
                <a:cs typeface="Calibri"/>
                <a:sym typeface="Calibri"/>
              </a:rPr>
              <a:t>42 Teachers, 6 Headmasters</a:t>
            </a:r>
            <a:endParaRPr sz="1600" b="1">
              <a:solidFill>
                <a:schemeClr val="dk1"/>
              </a:solidFill>
              <a:latin typeface="Calibri"/>
              <a:ea typeface="Calibri"/>
              <a:cs typeface="Calibri"/>
              <a:sym typeface="Calibri"/>
            </a:endParaRPr>
          </a:p>
        </p:txBody>
      </p:sp>
      <p:sp>
        <p:nvSpPr>
          <p:cNvPr id="202" name="Google Shape;202;g2e064ee4cd8_2_0"/>
          <p:cNvSpPr txBox="1"/>
          <p:nvPr/>
        </p:nvSpPr>
        <p:spPr>
          <a:xfrm>
            <a:off x="9130375" y="3599750"/>
            <a:ext cx="2583300" cy="5265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IN" sz="1600" b="1">
                <a:solidFill>
                  <a:schemeClr val="dk1"/>
                </a:solidFill>
                <a:latin typeface="Calibri"/>
                <a:ea typeface="Calibri"/>
                <a:cs typeface="Calibri"/>
                <a:sym typeface="Calibri"/>
              </a:rPr>
              <a:t>42 Teachers, 6 Headmasters</a:t>
            </a:r>
            <a:endParaRPr sz="1600" b="1">
              <a:solidFill>
                <a:schemeClr val="dk1"/>
              </a:solidFill>
              <a:latin typeface="Calibri"/>
              <a:ea typeface="Calibri"/>
              <a:cs typeface="Calibri"/>
              <a:sym typeface="Calibri"/>
            </a:endParaRPr>
          </a:p>
        </p:txBody>
      </p:sp>
      <p:sp>
        <p:nvSpPr>
          <p:cNvPr id="203" name="Google Shape;203;g2e064ee4cd8_2_0"/>
          <p:cNvSpPr txBox="1"/>
          <p:nvPr/>
        </p:nvSpPr>
        <p:spPr>
          <a:xfrm>
            <a:off x="6474775" y="2630163"/>
            <a:ext cx="1465500" cy="4527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b="1">
                <a:solidFill>
                  <a:schemeClr val="dk1"/>
                </a:solidFill>
                <a:latin typeface="Calibri"/>
                <a:ea typeface="Calibri"/>
                <a:cs typeface="Calibri"/>
                <a:sym typeface="Calibri"/>
              </a:rPr>
              <a:t>264 children</a:t>
            </a:r>
            <a:endParaRPr sz="1800" b="1">
              <a:solidFill>
                <a:schemeClr val="dk1"/>
              </a:solidFill>
              <a:latin typeface="Calibri"/>
              <a:ea typeface="Calibri"/>
              <a:cs typeface="Calibri"/>
              <a:sym typeface="Calibri"/>
            </a:endParaRPr>
          </a:p>
        </p:txBody>
      </p:sp>
      <p:sp>
        <p:nvSpPr>
          <p:cNvPr id="204" name="Google Shape;204;g2e064ee4cd8_2_0"/>
          <p:cNvSpPr txBox="1"/>
          <p:nvPr/>
        </p:nvSpPr>
        <p:spPr>
          <a:xfrm>
            <a:off x="9543275" y="2630150"/>
            <a:ext cx="1465500" cy="4527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b="1">
                <a:solidFill>
                  <a:schemeClr val="dk1"/>
                </a:solidFill>
                <a:latin typeface="Calibri"/>
                <a:ea typeface="Calibri"/>
                <a:cs typeface="Calibri"/>
                <a:sym typeface="Calibri"/>
              </a:rPr>
              <a:t>420 children</a:t>
            </a:r>
            <a:endParaRPr sz="1800" b="1">
              <a:solidFill>
                <a:schemeClr val="dk1"/>
              </a:solidFill>
              <a:latin typeface="Calibri"/>
              <a:ea typeface="Calibri"/>
              <a:cs typeface="Calibri"/>
              <a:sym typeface="Calibri"/>
            </a:endParaRPr>
          </a:p>
        </p:txBody>
      </p:sp>
      <p:sp>
        <p:nvSpPr>
          <p:cNvPr id="205" name="Google Shape;205;g2e064ee4cd8_2_0"/>
          <p:cNvSpPr txBox="1"/>
          <p:nvPr/>
        </p:nvSpPr>
        <p:spPr>
          <a:xfrm>
            <a:off x="3718625" y="2629413"/>
            <a:ext cx="1465500" cy="452700"/>
          </a:xfrm>
          <a:prstGeom prst="rect">
            <a:avLst/>
          </a:prstGeom>
          <a:noFill/>
          <a:ln w="9525" cap="flat" cmpd="sng">
            <a:solidFill>
              <a:srgbClr val="03D2D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IN" sz="1800" b="1">
                <a:solidFill>
                  <a:schemeClr val="dk1"/>
                </a:solidFill>
                <a:latin typeface="Calibri"/>
                <a:ea typeface="Calibri"/>
                <a:cs typeface="Calibri"/>
                <a:sym typeface="Calibri"/>
              </a:rPr>
              <a:t>80 children</a:t>
            </a:r>
            <a:endParaRPr sz="1800" b="1">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210"/>
        <p:cNvGrpSpPr/>
        <p:nvPr/>
      </p:nvGrpSpPr>
      <p:grpSpPr>
        <a:xfrm>
          <a:off x="0" y="0"/>
          <a:ext cx="0" cy="0"/>
          <a:chOff x="0" y="0"/>
          <a:chExt cx="0" cy="0"/>
        </a:xfrm>
      </p:grpSpPr>
      <p:pic>
        <p:nvPicPr>
          <p:cNvPr id="211" name="Google Shape;211;g2cfd37cd51c_0_34"/>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212" name="Google Shape;212;g2cfd37cd51c_0_34"/>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IN" sz="3400" b="1" dirty="0">
                <a:solidFill>
                  <a:schemeClr val="dk1"/>
                </a:solidFill>
                <a:latin typeface="Calibri"/>
                <a:ea typeface="Calibri"/>
                <a:cs typeface="Calibri"/>
                <a:sym typeface="Calibri"/>
              </a:rPr>
              <a:t>OUTREACH </a:t>
            </a:r>
            <a:r>
              <a:rPr lang="en-IN" sz="3400" b="1" i="0" u="none" strike="noStrike" cap="none" dirty="0" smtClean="0">
                <a:solidFill>
                  <a:schemeClr val="dk1"/>
                </a:solidFill>
                <a:latin typeface="Calibri"/>
                <a:ea typeface="Calibri"/>
                <a:cs typeface="Calibri"/>
                <a:sym typeface="Calibri"/>
              </a:rPr>
              <a:t>2021-2024</a:t>
            </a:r>
            <a:endParaRPr sz="34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IN" sz="2200" b="1" dirty="0">
                <a:solidFill>
                  <a:schemeClr val="dk1"/>
                </a:solidFill>
                <a:latin typeface="Calibri"/>
                <a:ea typeface="Calibri"/>
                <a:cs typeface="Calibri"/>
                <a:sym typeface="Calibri"/>
              </a:rPr>
              <a:t>Number of Beneficiaries Impacted</a:t>
            </a:r>
            <a:endParaRPr sz="22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3200" b="1" i="0" u="none" strike="noStrike" cap="none"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chemeClr val="dk1"/>
              </a:solidFill>
              <a:latin typeface="Cambria"/>
              <a:ea typeface="Cambria"/>
              <a:cs typeface="Cambria"/>
              <a:sym typeface="Cambria"/>
            </a:endParaRPr>
          </a:p>
        </p:txBody>
      </p:sp>
      <p:sp>
        <p:nvSpPr>
          <p:cNvPr id="213" name="Google Shape;213;g2cfd37cd51c_0_34"/>
          <p:cNvSpPr/>
          <p:nvPr/>
        </p:nvSpPr>
        <p:spPr>
          <a:xfrm>
            <a:off x="1393138" y="1849449"/>
            <a:ext cx="1225200" cy="1095000"/>
          </a:xfrm>
          <a:prstGeom prst="ellipse">
            <a:avLst/>
          </a:prstGeom>
          <a:solidFill>
            <a:srgbClr val="03D2D2"/>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rgbClr val="000000"/>
                </a:solidFill>
                <a:latin typeface="Cambria"/>
                <a:ea typeface="Cambria"/>
                <a:cs typeface="Cambria"/>
                <a:sym typeface="Cambria"/>
              </a:rPr>
              <a:t>8</a:t>
            </a:r>
            <a:endParaRPr sz="2000" b="1" i="0" u="none" strike="noStrike" cap="none">
              <a:solidFill>
                <a:srgbClr val="000000"/>
              </a:solidFill>
              <a:latin typeface="Cambria"/>
              <a:ea typeface="Cambria"/>
              <a:cs typeface="Cambria"/>
              <a:sym typeface="Cambria"/>
            </a:endParaRPr>
          </a:p>
        </p:txBody>
      </p:sp>
      <p:sp>
        <p:nvSpPr>
          <p:cNvPr id="214" name="Google Shape;214;g2cfd37cd51c_0_34"/>
          <p:cNvSpPr/>
          <p:nvPr/>
        </p:nvSpPr>
        <p:spPr>
          <a:xfrm>
            <a:off x="4220460" y="1937173"/>
            <a:ext cx="1225200" cy="1095000"/>
          </a:xfrm>
          <a:prstGeom prst="ellipse">
            <a:avLst/>
          </a:prstGeom>
          <a:solidFill>
            <a:srgbClr val="03D2D2"/>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i="0" u="none" strike="noStrike" cap="none">
                <a:solidFill>
                  <a:schemeClr val="dk1"/>
                </a:solidFill>
                <a:latin typeface="Cambria"/>
                <a:ea typeface="Cambria"/>
                <a:cs typeface="Cambria"/>
                <a:sym typeface="Cambria"/>
              </a:rPr>
              <a:t>48</a:t>
            </a:r>
            <a:endParaRPr sz="1400" b="0" i="0" u="none" strike="noStrike" cap="none">
              <a:solidFill>
                <a:srgbClr val="000000"/>
              </a:solidFill>
              <a:latin typeface="Arial"/>
              <a:ea typeface="Arial"/>
              <a:cs typeface="Arial"/>
              <a:sym typeface="Arial"/>
            </a:endParaRPr>
          </a:p>
        </p:txBody>
      </p:sp>
      <p:sp>
        <p:nvSpPr>
          <p:cNvPr id="215" name="Google Shape;215;g2cfd37cd51c_0_34"/>
          <p:cNvSpPr/>
          <p:nvPr/>
        </p:nvSpPr>
        <p:spPr>
          <a:xfrm>
            <a:off x="260100" y="4761625"/>
            <a:ext cx="3651300" cy="1287900"/>
          </a:xfrm>
          <a:prstGeom prst="rect">
            <a:avLst/>
          </a:prstGeom>
          <a:solidFill>
            <a:srgbClr val="F9CB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dk1"/>
                </a:solidFill>
                <a:latin typeface="Cambria"/>
                <a:ea typeface="Cambria"/>
                <a:cs typeface="Cambria"/>
                <a:sym typeface="Cambria"/>
              </a:rPr>
              <a:t>80 students </a:t>
            </a:r>
            <a:endParaRPr sz="1400" b="0" i="0" u="none" strike="noStrike" cap="none">
              <a:solidFill>
                <a:srgbClr val="000000"/>
              </a:solidFill>
              <a:latin typeface="Arial"/>
              <a:ea typeface="Arial"/>
              <a:cs typeface="Arial"/>
              <a:sym typeface="Arial"/>
            </a:endParaRPr>
          </a:p>
        </p:txBody>
      </p:sp>
      <p:sp>
        <p:nvSpPr>
          <p:cNvPr id="216" name="Google Shape;216;g2cfd37cd51c_0_34"/>
          <p:cNvSpPr/>
          <p:nvPr/>
        </p:nvSpPr>
        <p:spPr>
          <a:xfrm>
            <a:off x="608200" y="4477775"/>
            <a:ext cx="29241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i="0" u="none" strike="noStrike" cap="none">
                <a:solidFill>
                  <a:schemeClr val="dk1"/>
                </a:solidFill>
                <a:latin typeface="Cambria"/>
                <a:ea typeface="Cambria"/>
                <a:cs typeface="Cambria"/>
                <a:sym typeface="Cambria"/>
              </a:rPr>
              <a:t>2021 -2022</a:t>
            </a:r>
            <a:endParaRPr sz="1400" b="0" i="0" u="none" strike="noStrike" cap="none">
              <a:solidFill>
                <a:srgbClr val="000000"/>
              </a:solidFill>
              <a:latin typeface="Arial"/>
              <a:ea typeface="Arial"/>
              <a:cs typeface="Arial"/>
              <a:sym typeface="Arial"/>
            </a:endParaRPr>
          </a:p>
        </p:txBody>
      </p:sp>
      <p:sp>
        <p:nvSpPr>
          <p:cNvPr id="217" name="Google Shape;217;g2cfd37cd51c_0_34"/>
          <p:cNvSpPr/>
          <p:nvPr/>
        </p:nvSpPr>
        <p:spPr>
          <a:xfrm>
            <a:off x="4276675" y="4761625"/>
            <a:ext cx="3651300" cy="1287900"/>
          </a:xfrm>
          <a:prstGeom prst="rect">
            <a:avLst/>
          </a:prstGeom>
          <a:solidFill>
            <a:srgbClr val="F9CB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i="0" u="none" strike="noStrike" cap="none">
                <a:solidFill>
                  <a:schemeClr val="dk1"/>
                </a:solidFill>
                <a:latin typeface="Cambria"/>
                <a:ea typeface="Cambria"/>
                <a:cs typeface="Cambria"/>
                <a:sym typeface="Cambria"/>
              </a:rPr>
              <a:t>264  students </a:t>
            </a:r>
            <a:endParaRPr sz="2000" b="1" i="0" u="none" strike="noStrike" cap="none">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g2cfd37cd51c_0_34"/>
          <p:cNvSpPr/>
          <p:nvPr/>
        </p:nvSpPr>
        <p:spPr>
          <a:xfrm>
            <a:off x="4624775" y="4477775"/>
            <a:ext cx="29241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dk1"/>
                </a:solidFill>
                <a:latin typeface="Cambria"/>
                <a:ea typeface="Cambria"/>
                <a:cs typeface="Cambria"/>
                <a:sym typeface="Cambria"/>
              </a:rPr>
              <a:t>2022-2023</a:t>
            </a:r>
            <a:endParaRPr sz="1400" b="0" i="0" u="none" strike="noStrike" cap="none">
              <a:solidFill>
                <a:srgbClr val="000000"/>
              </a:solidFill>
              <a:latin typeface="Arial"/>
              <a:ea typeface="Arial"/>
              <a:cs typeface="Arial"/>
              <a:sym typeface="Arial"/>
            </a:endParaRPr>
          </a:p>
        </p:txBody>
      </p:sp>
      <p:sp>
        <p:nvSpPr>
          <p:cNvPr id="219" name="Google Shape;219;g2cfd37cd51c_0_34"/>
          <p:cNvSpPr/>
          <p:nvPr/>
        </p:nvSpPr>
        <p:spPr>
          <a:xfrm>
            <a:off x="8293250" y="4761625"/>
            <a:ext cx="3651300" cy="1287900"/>
          </a:xfrm>
          <a:prstGeom prst="rect">
            <a:avLst/>
          </a:prstGeom>
          <a:solidFill>
            <a:srgbClr val="F9CB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2000" b="1" i="0" u="none" strike="noStrike" cap="none">
                <a:solidFill>
                  <a:schemeClr val="dk1"/>
                </a:solidFill>
                <a:latin typeface="Cambria"/>
                <a:ea typeface="Cambria"/>
                <a:cs typeface="Cambria"/>
                <a:sym typeface="Cambria"/>
              </a:rPr>
              <a:t>420 students</a:t>
            </a:r>
            <a:endParaRPr sz="1400" b="0" i="0" u="none" strike="noStrike" cap="none">
              <a:solidFill>
                <a:srgbClr val="000000"/>
              </a:solidFill>
              <a:latin typeface="Arial"/>
              <a:ea typeface="Arial"/>
              <a:cs typeface="Arial"/>
              <a:sym typeface="Arial"/>
            </a:endParaRPr>
          </a:p>
        </p:txBody>
      </p:sp>
      <p:sp>
        <p:nvSpPr>
          <p:cNvPr id="220" name="Google Shape;220;g2cfd37cd51c_0_34"/>
          <p:cNvSpPr/>
          <p:nvPr/>
        </p:nvSpPr>
        <p:spPr>
          <a:xfrm>
            <a:off x="8641350" y="4477775"/>
            <a:ext cx="2924100" cy="452700"/>
          </a:xfrm>
          <a:prstGeom prst="flowChartAlternateProcess">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dk1"/>
                </a:solidFill>
                <a:latin typeface="Cambria"/>
                <a:ea typeface="Cambria"/>
                <a:cs typeface="Cambria"/>
                <a:sym typeface="Cambria"/>
              </a:rPr>
              <a:t>2023-2024</a:t>
            </a:r>
            <a:endParaRPr sz="1400" b="0" i="0" u="none" strike="noStrike" cap="none">
              <a:solidFill>
                <a:srgbClr val="000000"/>
              </a:solidFill>
              <a:latin typeface="Arial"/>
              <a:ea typeface="Arial"/>
              <a:cs typeface="Arial"/>
              <a:sym typeface="Arial"/>
            </a:endParaRPr>
          </a:p>
        </p:txBody>
      </p:sp>
      <p:sp>
        <p:nvSpPr>
          <p:cNvPr id="221" name="Google Shape;221;g2cfd37cd51c_0_34"/>
          <p:cNvSpPr txBox="1"/>
          <p:nvPr/>
        </p:nvSpPr>
        <p:spPr>
          <a:xfrm>
            <a:off x="752650" y="3164055"/>
            <a:ext cx="25059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dk1"/>
                </a:solidFill>
                <a:latin typeface="Cambria"/>
                <a:ea typeface="Cambria"/>
                <a:cs typeface="Cambria"/>
                <a:sym typeface="Cambria"/>
              </a:rPr>
              <a:t>Fellows</a:t>
            </a:r>
            <a:endParaRPr sz="1400" b="0" i="0" u="none" strike="noStrike" cap="none">
              <a:solidFill>
                <a:srgbClr val="000000"/>
              </a:solidFill>
              <a:latin typeface="Arial"/>
              <a:ea typeface="Arial"/>
              <a:cs typeface="Arial"/>
              <a:sym typeface="Arial"/>
            </a:endParaRPr>
          </a:p>
        </p:txBody>
      </p:sp>
      <p:sp>
        <p:nvSpPr>
          <p:cNvPr id="222" name="Google Shape;222;g2cfd37cd51c_0_34"/>
          <p:cNvSpPr txBox="1"/>
          <p:nvPr/>
        </p:nvSpPr>
        <p:spPr>
          <a:xfrm>
            <a:off x="3756570" y="3232544"/>
            <a:ext cx="21528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dk1"/>
                </a:solidFill>
                <a:latin typeface="Cambria"/>
                <a:ea typeface="Cambria"/>
                <a:cs typeface="Cambria"/>
                <a:sym typeface="Cambria"/>
              </a:rPr>
              <a:t>Teachers</a:t>
            </a:r>
            <a:endParaRPr sz="1400" b="0" i="0" u="none" strike="noStrike" cap="none">
              <a:solidFill>
                <a:srgbClr val="000000"/>
              </a:solidFill>
              <a:latin typeface="Arial"/>
              <a:ea typeface="Arial"/>
              <a:cs typeface="Arial"/>
              <a:sym typeface="Arial"/>
            </a:endParaRPr>
          </a:p>
        </p:txBody>
      </p:sp>
      <p:cxnSp>
        <p:nvCxnSpPr>
          <p:cNvPr id="223" name="Google Shape;223;g2cfd37cd51c_0_34"/>
          <p:cNvCxnSpPr>
            <a:stCxn id="214" idx="7"/>
            <a:endCxn id="224" idx="1"/>
          </p:cNvCxnSpPr>
          <p:nvPr/>
        </p:nvCxnSpPr>
        <p:spPr>
          <a:xfrm rot="10800000" flipH="1">
            <a:off x="5266234" y="1693132"/>
            <a:ext cx="669300" cy="404400"/>
          </a:xfrm>
          <a:prstGeom prst="straightConnector1">
            <a:avLst/>
          </a:prstGeom>
          <a:noFill/>
          <a:ln w="9525" cap="flat" cmpd="sng">
            <a:solidFill>
              <a:schemeClr val="dk2"/>
            </a:solidFill>
            <a:prstDash val="solid"/>
            <a:round/>
            <a:headEnd type="none" w="sm" len="sm"/>
            <a:tailEnd type="none" w="sm" len="sm"/>
          </a:ln>
        </p:spPr>
      </p:cxnSp>
      <p:cxnSp>
        <p:nvCxnSpPr>
          <p:cNvPr id="225" name="Google Shape;225;g2cfd37cd51c_0_34"/>
          <p:cNvCxnSpPr>
            <a:stCxn id="214" idx="5"/>
          </p:cNvCxnSpPr>
          <p:nvPr/>
        </p:nvCxnSpPr>
        <p:spPr>
          <a:xfrm>
            <a:off x="5266234" y="2871814"/>
            <a:ext cx="943500" cy="426000"/>
          </a:xfrm>
          <a:prstGeom prst="straightConnector1">
            <a:avLst/>
          </a:prstGeom>
          <a:noFill/>
          <a:ln w="9525" cap="flat" cmpd="sng">
            <a:solidFill>
              <a:schemeClr val="dk2"/>
            </a:solidFill>
            <a:prstDash val="solid"/>
            <a:round/>
            <a:headEnd type="none" w="sm" len="sm"/>
            <a:tailEnd type="none" w="sm" len="sm"/>
          </a:ln>
        </p:spPr>
      </p:cxnSp>
      <p:sp>
        <p:nvSpPr>
          <p:cNvPr id="226" name="Google Shape;226;g2cfd37cd51c_0_34"/>
          <p:cNvSpPr/>
          <p:nvPr/>
        </p:nvSpPr>
        <p:spPr>
          <a:xfrm>
            <a:off x="5822975" y="3005602"/>
            <a:ext cx="1758300" cy="651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1500" b="1">
                <a:solidFill>
                  <a:schemeClr val="dk1"/>
                </a:solidFill>
                <a:latin typeface="Cambria"/>
                <a:ea typeface="Cambria"/>
                <a:cs typeface="Cambria"/>
                <a:sym typeface="Cambria"/>
              </a:rPr>
              <a:t>Year 2 </a:t>
            </a:r>
            <a:endParaRPr sz="1500" b="1">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chemeClr val="dk1"/>
              </a:buClr>
              <a:buSzPts val="1100"/>
              <a:buFont typeface="Arial"/>
              <a:buNone/>
            </a:pPr>
            <a:r>
              <a:rPr lang="en-IN" sz="1500" b="1" i="0" u="none" strike="noStrike" cap="none">
                <a:solidFill>
                  <a:schemeClr val="dk1"/>
                </a:solidFill>
                <a:latin typeface="Cambria"/>
                <a:ea typeface="Cambria"/>
                <a:cs typeface="Cambria"/>
                <a:sym typeface="Cambria"/>
              </a:rPr>
              <a:t>32 teachers</a:t>
            </a:r>
            <a:endParaRPr sz="900" b="0" i="0" u="none" strike="noStrike" cap="none">
              <a:solidFill>
                <a:srgbClr val="000000"/>
              </a:solidFill>
              <a:latin typeface="Arial"/>
              <a:ea typeface="Arial"/>
              <a:cs typeface="Arial"/>
              <a:sym typeface="Arial"/>
            </a:endParaRPr>
          </a:p>
        </p:txBody>
      </p:sp>
      <p:sp>
        <p:nvSpPr>
          <p:cNvPr id="224" name="Google Shape;224;g2cfd37cd51c_0_34"/>
          <p:cNvSpPr/>
          <p:nvPr/>
        </p:nvSpPr>
        <p:spPr>
          <a:xfrm>
            <a:off x="5935525" y="1367550"/>
            <a:ext cx="1533300" cy="651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IN" sz="1500" b="1">
                <a:solidFill>
                  <a:schemeClr val="dk1"/>
                </a:solidFill>
                <a:latin typeface="Cambria"/>
                <a:ea typeface="Cambria"/>
                <a:cs typeface="Cambria"/>
                <a:sym typeface="Cambria"/>
              </a:rPr>
              <a:t>Year 1</a:t>
            </a:r>
            <a:endParaRPr sz="1500" b="1">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chemeClr val="dk1"/>
              </a:buClr>
              <a:buSzPts val="1100"/>
              <a:buFont typeface="Arial"/>
              <a:buNone/>
            </a:pPr>
            <a:r>
              <a:rPr lang="en-IN" sz="1500" b="1" i="0" u="none" strike="noStrike" cap="none">
                <a:solidFill>
                  <a:schemeClr val="dk1"/>
                </a:solidFill>
                <a:latin typeface="Cambria"/>
                <a:ea typeface="Cambria"/>
                <a:cs typeface="Cambria"/>
                <a:sym typeface="Cambria"/>
              </a:rPr>
              <a:t>16 teachers</a:t>
            </a:r>
            <a:endParaRPr sz="900" b="0" i="0" u="none" strike="noStrike" cap="none">
              <a:solidFill>
                <a:srgbClr val="000000"/>
              </a:solidFill>
              <a:latin typeface="Arial"/>
              <a:ea typeface="Arial"/>
              <a:cs typeface="Arial"/>
              <a:sym typeface="Arial"/>
            </a:endParaRPr>
          </a:p>
        </p:txBody>
      </p:sp>
      <p:sp>
        <p:nvSpPr>
          <p:cNvPr id="227" name="Google Shape;227;g2cfd37cd51c_0_34"/>
          <p:cNvSpPr/>
          <p:nvPr/>
        </p:nvSpPr>
        <p:spPr>
          <a:xfrm>
            <a:off x="8045150" y="2003304"/>
            <a:ext cx="1225200" cy="1095000"/>
          </a:xfrm>
          <a:prstGeom prst="ellipse">
            <a:avLst/>
          </a:prstGeom>
          <a:solidFill>
            <a:srgbClr val="03D2D2"/>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IN" sz="2000" b="1" dirty="0" smtClean="0">
                <a:solidFill>
                  <a:schemeClr val="dk1"/>
                </a:solidFill>
                <a:latin typeface="Cambria"/>
                <a:ea typeface="Cambria"/>
                <a:sym typeface="Cambria"/>
              </a:rPr>
              <a:t>30</a:t>
            </a:r>
            <a:endParaRPr sz="1400" b="0" i="0" u="none" strike="noStrike" cap="none" dirty="0">
              <a:solidFill>
                <a:srgbClr val="000000"/>
              </a:solidFill>
              <a:latin typeface="Arial"/>
              <a:ea typeface="Arial"/>
              <a:cs typeface="Arial"/>
              <a:sym typeface="Arial"/>
            </a:endParaRPr>
          </a:p>
        </p:txBody>
      </p:sp>
      <p:sp>
        <p:nvSpPr>
          <p:cNvPr id="228" name="Google Shape;228;g2cfd37cd51c_0_34"/>
          <p:cNvSpPr txBox="1"/>
          <p:nvPr/>
        </p:nvSpPr>
        <p:spPr>
          <a:xfrm>
            <a:off x="7607388" y="3232544"/>
            <a:ext cx="21528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IN" sz="2000" b="1" i="0" u="none" strike="noStrike" cap="none">
                <a:solidFill>
                  <a:schemeClr val="dk1"/>
                </a:solidFill>
                <a:latin typeface="Cambria"/>
                <a:ea typeface="Cambria"/>
                <a:cs typeface="Cambria"/>
                <a:sym typeface="Cambria"/>
              </a:rPr>
              <a:t>Schools</a:t>
            </a:r>
            <a:endParaRPr sz="1400" b="0" i="0" u="none" strike="noStrike" cap="none">
              <a:solidFill>
                <a:srgbClr val="000000"/>
              </a:solidFill>
              <a:latin typeface="Arial"/>
              <a:ea typeface="Arial"/>
              <a:cs typeface="Arial"/>
              <a:sym typeface="Arial"/>
            </a:endParaRPr>
          </a:p>
        </p:txBody>
      </p:sp>
      <p:cxnSp>
        <p:nvCxnSpPr>
          <p:cNvPr id="229" name="Google Shape;229;g2cfd37cd51c_0_34"/>
          <p:cNvCxnSpPr>
            <a:stCxn id="227" idx="7"/>
            <a:endCxn id="230" idx="1"/>
          </p:cNvCxnSpPr>
          <p:nvPr/>
        </p:nvCxnSpPr>
        <p:spPr>
          <a:xfrm rot="10800000" flipH="1">
            <a:off x="9090924" y="1682763"/>
            <a:ext cx="669300" cy="480900"/>
          </a:xfrm>
          <a:prstGeom prst="straightConnector1">
            <a:avLst/>
          </a:prstGeom>
          <a:noFill/>
          <a:ln w="9525" cap="flat" cmpd="sng">
            <a:solidFill>
              <a:schemeClr val="dk2"/>
            </a:solidFill>
            <a:prstDash val="solid"/>
            <a:round/>
            <a:headEnd type="none" w="sm" len="sm"/>
            <a:tailEnd type="none" w="sm" len="sm"/>
          </a:ln>
        </p:spPr>
      </p:cxnSp>
      <p:cxnSp>
        <p:nvCxnSpPr>
          <p:cNvPr id="231" name="Google Shape;231;g2cfd37cd51c_0_34"/>
          <p:cNvCxnSpPr>
            <a:stCxn id="227" idx="5"/>
          </p:cNvCxnSpPr>
          <p:nvPr/>
        </p:nvCxnSpPr>
        <p:spPr>
          <a:xfrm>
            <a:off x="9090924" y="2937945"/>
            <a:ext cx="943500" cy="426000"/>
          </a:xfrm>
          <a:prstGeom prst="straightConnector1">
            <a:avLst/>
          </a:prstGeom>
          <a:noFill/>
          <a:ln w="9525" cap="flat" cmpd="sng">
            <a:solidFill>
              <a:schemeClr val="dk2"/>
            </a:solidFill>
            <a:prstDash val="solid"/>
            <a:round/>
            <a:headEnd type="none" w="sm" len="sm"/>
            <a:tailEnd type="none" w="sm" len="sm"/>
          </a:ln>
        </p:spPr>
      </p:cxnSp>
      <p:sp>
        <p:nvSpPr>
          <p:cNvPr id="232" name="Google Shape;232;g2cfd37cd51c_0_34"/>
          <p:cNvSpPr/>
          <p:nvPr/>
        </p:nvSpPr>
        <p:spPr>
          <a:xfrm>
            <a:off x="9647676" y="3071724"/>
            <a:ext cx="1758300" cy="49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dirty="0" smtClean="0">
                <a:solidFill>
                  <a:schemeClr val="dk1"/>
                </a:solidFill>
                <a:latin typeface="Cambria"/>
                <a:ea typeface="Cambria"/>
                <a:sym typeface="Cambria"/>
              </a:rPr>
              <a:t>Trying to reach to 24 Schools</a:t>
            </a:r>
            <a:endParaRPr sz="900" b="0" i="0" u="none" strike="noStrike" cap="none" dirty="0">
              <a:solidFill>
                <a:srgbClr val="000000"/>
              </a:solidFill>
              <a:latin typeface="Arial"/>
              <a:ea typeface="Arial"/>
              <a:cs typeface="Arial"/>
              <a:sym typeface="Arial"/>
            </a:endParaRPr>
          </a:p>
        </p:txBody>
      </p:sp>
      <p:sp>
        <p:nvSpPr>
          <p:cNvPr id="230" name="Google Shape;230;g2cfd37cd51c_0_34"/>
          <p:cNvSpPr/>
          <p:nvPr/>
        </p:nvSpPr>
        <p:spPr>
          <a:xfrm>
            <a:off x="9760225" y="1433680"/>
            <a:ext cx="1533300" cy="49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IN" sz="1500" b="1" i="0" u="none" strike="noStrike" cap="none" dirty="0">
                <a:solidFill>
                  <a:schemeClr val="dk1"/>
                </a:solidFill>
                <a:latin typeface="Cambria"/>
                <a:ea typeface="Cambria"/>
                <a:cs typeface="Cambria"/>
                <a:sym typeface="Cambria"/>
              </a:rPr>
              <a:t>6 </a:t>
            </a:r>
            <a:r>
              <a:rPr lang="en-IN" sz="1500" b="1" dirty="0">
                <a:solidFill>
                  <a:schemeClr val="dk1"/>
                </a:solidFill>
                <a:latin typeface="Cambria"/>
                <a:ea typeface="Cambria"/>
                <a:cs typeface="Cambria"/>
                <a:sym typeface="Cambria"/>
              </a:rPr>
              <a:t>supported in depth</a:t>
            </a:r>
            <a:endParaRPr sz="9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g262d14cc352_0_59"/>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283" name="Google Shape;283;g262d14cc352_0_59"/>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IN" sz="3400" b="1" i="0" u="none" strike="noStrike" cap="none" dirty="0" smtClean="0">
                <a:solidFill>
                  <a:schemeClr val="dk1"/>
                </a:solidFill>
                <a:latin typeface="Calibri"/>
                <a:ea typeface="Calibri"/>
                <a:cs typeface="Calibri"/>
                <a:sym typeface="Calibri"/>
              </a:rPr>
              <a:t>FUTURE PLAN OF VIDYODAY </a:t>
            </a:r>
            <a:endParaRPr sz="3400" b="1" i="0" u="none" strike="noStrike" cap="none" dirty="0">
              <a:solidFill>
                <a:schemeClr val="dk1"/>
              </a:solidFill>
              <a:latin typeface="Calibri"/>
              <a:ea typeface="Calibri"/>
              <a:cs typeface="Calibri"/>
              <a:sym typeface="Calibri"/>
            </a:endParaRPr>
          </a:p>
        </p:txBody>
      </p:sp>
      <p:graphicFrame>
        <p:nvGraphicFramePr>
          <p:cNvPr id="285" name="Google Shape;285;g262d14cc352_0_59"/>
          <p:cNvGraphicFramePr/>
          <p:nvPr>
            <p:extLst>
              <p:ext uri="{D42A27DB-BD31-4B8C-83A1-F6EECF244321}">
                <p14:modId xmlns:p14="http://schemas.microsoft.com/office/powerpoint/2010/main" val="1116207432"/>
              </p:ext>
            </p:extLst>
          </p:nvPr>
        </p:nvGraphicFramePr>
        <p:xfrm>
          <a:off x="589936" y="1710814"/>
          <a:ext cx="10343532" cy="3755922"/>
        </p:xfrm>
        <a:graphic>
          <a:graphicData uri="http://schemas.openxmlformats.org/drawingml/2006/table">
            <a:tbl>
              <a:tblPr>
                <a:noFill/>
                <a:tableStyleId>{8D074067-BD69-4745-9F5C-18A8D2947A4F}</a:tableStyleId>
              </a:tblPr>
              <a:tblGrid>
                <a:gridCol w="3333176">
                  <a:extLst>
                    <a:ext uri="{9D8B030D-6E8A-4147-A177-3AD203B41FA5}">
                      <a16:colId xmlns:a16="http://schemas.microsoft.com/office/drawing/2014/main" val="20000"/>
                    </a:ext>
                  </a:extLst>
                </a:gridCol>
                <a:gridCol w="2058838">
                  <a:extLst>
                    <a:ext uri="{9D8B030D-6E8A-4147-A177-3AD203B41FA5}">
                      <a16:colId xmlns:a16="http://schemas.microsoft.com/office/drawing/2014/main" val="20001"/>
                    </a:ext>
                  </a:extLst>
                </a:gridCol>
                <a:gridCol w="1650506">
                  <a:extLst>
                    <a:ext uri="{9D8B030D-6E8A-4147-A177-3AD203B41FA5}">
                      <a16:colId xmlns:a16="http://schemas.microsoft.com/office/drawing/2014/main" val="20002"/>
                    </a:ext>
                  </a:extLst>
                </a:gridCol>
                <a:gridCol w="1650506">
                  <a:extLst>
                    <a:ext uri="{9D8B030D-6E8A-4147-A177-3AD203B41FA5}">
                      <a16:colId xmlns:a16="http://schemas.microsoft.com/office/drawing/2014/main" val="20003"/>
                    </a:ext>
                  </a:extLst>
                </a:gridCol>
                <a:gridCol w="1650506">
                  <a:extLst>
                    <a:ext uri="{9D8B030D-6E8A-4147-A177-3AD203B41FA5}">
                      <a16:colId xmlns:a16="http://schemas.microsoft.com/office/drawing/2014/main" val="20004"/>
                    </a:ext>
                  </a:extLst>
                </a:gridCol>
              </a:tblGrid>
              <a:tr h="1376419">
                <a:tc>
                  <a:txBody>
                    <a:bodyPr/>
                    <a:lstStyle/>
                    <a:p>
                      <a:pPr marL="0" marR="0" lvl="0" indent="0" algn="ctr" rtl="0">
                        <a:lnSpc>
                          <a:spcPct val="100000"/>
                        </a:lnSpc>
                        <a:spcBef>
                          <a:spcPts val="0"/>
                        </a:spcBef>
                        <a:spcAft>
                          <a:spcPts val="0"/>
                        </a:spcAft>
                        <a:buClr>
                          <a:srgbClr val="000000"/>
                        </a:buClr>
                        <a:buSzPts val="1800"/>
                        <a:buFont typeface="Arial"/>
                        <a:buNone/>
                      </a:pPr>
                      <a:r>
                        <a:rPr lang="en-IN" sz="2000" b="1" u="none" strike="noStrike" cap="none" dirty="0" smtClean="0">
                          <a:latin typeface="Cambria"/>
                          <a:ea typeface="Cambria"/>
                          <a:cs typeface="Cambria"/>
                          <a:sym typeface="Cambria"/>
                        </a:rPr>
                        <a:t>Unit</a:t>
                      </a:r>
                      <a:r>
                        <a:rPr lang="en-IN" sz="2000" b="1" u="none" strike="noStrike" cap="none" baseline="0" dirty="0" smtClean="0">
                          <a:latin typeface="Cambria"/>
                          <a:ea typeface="Cambria"/>
                          <a:cs typeface="Cambria"/>
                          <a:sym typeface="Cambria"/>
                        </a:rPr>
                        <a:t> Name</a:t>
                      </a:r>
                      <a:endParaRPr sz="2000" b="1" u="none" strike="noStrike" cap="none" dirty="0">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9900"/>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N" sz="2000" b="1" u="none" strike="noStrike" cap="none" dirty="0">
                          <a:latin typeface="Cambria"/>
                          <a:ea typeface="Cambria"/>
                          <a:cs typeface="Cambria"/>
                          <a:sym typeface="Cambria"/>
                        </a:rPr>
                        <a:t>2022-23</a:t>
                      </a:r>
                      <a:br>
                        <a:rPr lang="en-IN" sz="2000" b="1" u="none" strike="noStrike" cap="none" dirty="0">
                          <a:latin typeface="Cambria"/>
                          <a:ea typeface="Cambria"/>
                          <a:cs typeface="Cambria"/>
                          <a:sym typeface="Cambria"/>
                        </a:rPr>
                      </a:br>
                      <a:r>
                        <a:rPr lang="en-IN" sz="2000" b="1" u="none" strike="noStrike" cap="none" dirty="0">
                          <a:latin typeface="Cambria"/>
                          <a:ea typeface="Cambria"/>
                          <a:cs typeface="Cambria"/>
                          <a:sym typeface="Cambria"/>
                        </a:rPr>
                        <a:t>(Actual)</a:t>
                      </a:r>
                      <a:endParaRPr sz="1600" u="none" strike="noStrike" cap="none" dirty="0">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9900"/>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N" sz="2000" b="1" u="none" strike="noStrike" cap="none" dirty="0">
                          <a:latin typeface="Cambria"/>
                          <a:ea typeface="Cambria"/>
                          <a:cs typeface="Cambria"/>
                          <a:sym typeface="Cambria"/>
                        </a:rPr>
                        <a:t>2023-24</a:t>
                      </a:r>
                      <a:br>
                        <a:rPr lang="en-IN" sz="2000" b="1" u="none" strike="noStrike" cap="none" dirty="0">
                          <a:latin typeface="Cambria"/>
                          <a:ea typeface="Cambria"/>
                          <a:cs typeface="Cambria"/>
                          <a:sym typeface="Cambria"/>
                        </a:rPr>
                      </a:br>
                      <a:r>
                        <a:rPr lang="en-IN" sz="2000" b="1" u="none" strike="noStrike" cap="none" dirty="0">
                          <a:latin typeface="Cambria"/>
                          <a:ea typeface="Cambria"/>
                          <a:cs typeface="Cambria"/>
                          <a:sym typeface="Cambria"/>
                        </a:rPr>
                        <a:t>(</a:t>
                      </a:r>
                      <a:r>
                        <a:rPr lang="en-IN" sz="2000" b="1" dirty="0">
                          <a:latin typeface="Cambria"/>
                          <a:ea typeface="Cambria"/>
                          <a:cs typeface="Cambria"/>
                          <a:sym typeface="Cambri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Actual</a:t>
                      </a:r>
                      <a:r>
                        <a:rPr lang="en-IN" sz="2000" b="1" u="none" strike="noStrike" cap="none" dirty="0">
                          <a:latin typeface="Cambria"/>
                          <a:ea typeface="Cambria"/>
                          <a:cs typeface="Cambria"/>
                          <a:sym typeface="Cambria"/>
                        </a:rPr>
                        <a:t>)</a:t>
                      </a:r>
                      <a:endParaRPr sz="1600" u="none" strike="noStrike" cap="none" dirty="0">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9900"/>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N" sz="2000" b="1" u="none" strike="noStrike" cap="none" dirty="0">
                          <a:latin typeface="Cambria"/>
                          <a:ea typeface="Cambria"/>
                          <a:cs typeface="Cambria"/>
                          <a:sym typeface="Cambria"/>
                        </a:rPr>
                        <a:t>2024-25</a:t>
                      </a:r>
                      <a:br>
                        <a:rPr lang="en-IN" sz="2000" b="1" u="none" strike="noStrike" cap="none" dirty="0">
                          <a:latin typeface="Cambria"/>
                          <a:ea typeface="Cambria"/>
                          <a:cs typeface="Cambria"/>
                          <a:sym typeface="Cambria"/>
                        </a:rPr>
                      </a:br>
                      <a:r>
                        <a:rPr lang="en-IN" sz="2000" b="1" u="none" strike="noStrike" cap="none" dirty="0">
                          <a:latin typeface="Cambria"/>
                          <a:ea typeface="Cambria"/>
                          <a:cs typeface="Cambria"/>
                          <a:sym typeface="Cambria"/>
                        </a:rPr>
                        <a:t>(Projected)</a:t>
                      </a:r>
                      <a:endParaRPr sz="1600" u="none" strike="noStrike" cap="none" dirty="0">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9900"/>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N" sz="2000" b="1" u="none" strike="noStrike" cap="none" dirty="0">
                          <a:latin typeface="Cambria"/>
                          <a:ea typeface="Cambria"/>
                          <a:cs typeface="Cambria"/>
                          <a:sym typeface="Cambria"/>
                        </a:rPr>
                        <a:t>2025-26</a:t>
                      </a:r>
                      <a:endParaRPr sz="1600" u="none" strike="noStrike" cap="none" dirty="0">
                        <a:latin typeface="Cambria"/>
                        <a:ea typeface="Cambria"/>
                        <a:cs typeface="Cambria"/>
                        <a:sym typeface="Cambria"/>
                      </a:endParaRPr>
                    </a:p>
                    <a:p>
                      <a:pPr marL="0" marR="0" lvl="0" indent="0" algn="ctr" rtl="0">
                        <a:lnSpc>
                          <a:spcPct val="100000"/>
                        </a:lnSpc>
                        <a:spcBef>
                          <a:spcPts val="0"/>
                        </a:spcBef>
                        <a:spcAft>
                          <a:spcPts val="0"/>
                        </a:spcAft>
                        <a:buClr>
                          <a:srgbClr val="000000"/>
                        </a:buClr>
                        <a:buSzPts val="1800"/>
                        <a:buFont typeface="Arial"/>
                        <a:buNone/>
                      </a:pPr>
                      <a:r>
                        <a:rPr lang="en-IN" sz="2000" b="1" u="none" strike="noStrike" cap="none" dirty="0">
                          <a:latin typeface="Cambria"/>
                          <a:ea typeface="Cambria"/>
                          <a:cs typeface="Cambria"/>
                          <a:sym typeface="Cambria"/>
                        </a:rPr>
                        <a:t>(Projected)</a:t>
                      </a:r>
                      <a:endParaRPr sz="1600" u="none" strike="noStrike" cap="none" dirty="0">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9900"/>
                    </a:solidFill>
                  </a:tcPr>
                </a:tc>
                <a:extLst>
                  <a:ext uri="{0D108BD9-81ED-4DB2-BD59-A6C34878D82A}">
                    <a16:rowId xmlns:a16="http://schemas.microsoft.com/office/drawing/2014/main" val="10000"/>
                  </a:ext>
                </a:extLst>
              </a:tr>
              <a:tr h="732911">
                <a:tc>
                  <a:txBody>
                    <a:bodyPr/>
                    <a:lstStyle/>
                    <a:p>
                      <a:pPr marL="0" marR="0" lvl="0" indent="0" algn="l" rtl="0">
                        <a:lnSpc>
                          <a:spcPct val="100000"/>
                        </a:lnSpc>
                        <a:spcBef>
                          <a:spcPts val="0"/>
                        </a:spcBef>
                        <a:spcAft>
                          <a:spcPts val="0"/>
                        </a:spcAft>
                        <a:buClr>
                          <a:srgbClr val="000000"/>
                        </a:buClr>
                        <a:buSzPts val="1800"/>
                        <a:buFont typeface="Arial"/>
                        <a:buNone/>
                      </a:pPr>
                      <a:r>
                        <a:rPr lang="en-IN" sz="1800" u="none" strike="noStrike" cap="none">
                          <a:latin typeface="Cambria"/>
                          <a:ea typeface="Cambria"/>
                          <a:cs typeface="Cambria"/>
                          <a:sym typeface="Cambria"/>
                        </a:rPr>
                        <a:t>No. of children</a:t>
                      </a:r>
                      <a:endParaRPr sz="1400" u="none" strike="noStrike" cap="none">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264</a:t>
                      </a:r>
                      <a:endParaRPr sz="1400" u="none" strike="noStrike" cap="none">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880</a:t>
                      </a:r>
                      <a:endParaRPr sz="1400" u="none" strike="noStrike" cap="none">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1760</a:t>
                      </a:r>
                      <a:endParaRPr sz="1400" u="none" strike="noStrike" cap="none">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i="0" u="none" strike="noStrike" cap="none">
                          <a:solidFill>
                            <a:srgbClr val="000000"/>
                          </a:solidFill>
                          <a:latin typeface="Cambria"/>
                          <a:ea typeface="Cambria"/>
                          <a:cs typeface="Cambria"/>
                          <a:sym typeface="Cambria"/>
                        </a:rPr>
                        <a:t>2640</a:t>
                      </a:r>
                      <a:endParaRPr sz="1400" u="none" strike="noStrike" cap="none">
                        <a:latin typeface="Cambria"/>
                        <a:ea typeface="Cambria"/>
                        <a:cs typeface="Cambria"/>
                        <a:sym typeface="Cambria"/>
                      </a:endParaRPr>
                    </a:p>
                  </a:txBody>
                  <a:tcPr marL="7625" marR="7625" marT="76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23296">
                <a:tc>
                  <a:txBody>
                    <a:bodyPr/>
                    <a:lstStyle/>
                    <a:p>
                      <a:pPr marL="0" marR="0" lvl="0" indent="0" algn="l" rtl="0">
                        <a:lnSpc>
                          <a:spcPct val="100000"/>
                        </a:lnSpc>
                        <a:spcBef>
                          <a:spcPts val="0"/>
                        </a:spcBef>
                        <a:spcAft>
                          <a:spcPts val="0"/>
                        </a:spcAft>
                        <a:buClr>
                          <a:srgbClr val="000000"/>
                        </a:buClr>
                        <a:buSzPts val="1800"/>
                        <a:buFont typeface="Arial"/>
                        <a:buNone/>
                      </a:pPr>
                      <a:r>
                        <a:rPr lang="en-IN" sz="1800" u="none" strike="noStrike" cap="none" dirty="0">
                          <a:latin typeface="Cambria"/>
                          <a:ea typeface="Cambria"/>
                          <a:cs typeface="Cambria"/>
                          <a:sym typeface="Cambria"/>
                        </a:rPr>
                        <a:t>No of school </a:t>
                      </a:r>
                      <a:endParaRPr sz="1400" u="none" strike="noStrike" cap="none" dirty="0">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6</a:t>
                      </a:r>
                      <a:endParaRPr sz="1400" u="none" strike="noStrike" cap="none">
                        <a:latin typeface="Cambria"/>
                        <a:ea typeface="Cambria"/>
                        <a:cs typeface="Cambria"/>
                        <a:sym typeface="Cambria"/>
                      </a:endParaRPr>
                    </a:p>
                  </a:txBody>
                  <a:tcPr marL="28575" marR="28575" marT="19050" marB="1905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20</a:t>
                      </a:r>
                      <a:endParaRPr sz="1400" u="none" strike="noStrike" cap="none">
                        <a:latin typeface="Cambria"/>
                        <a:ea typeface="Cambria"/>
                        <a:cs typeface="Cambria"/>
                        <a:sym typeface="Cambria"/>
                      </a:endParaRPr>
                    </a:p>
                  </a:txBody>
                  <a:tcPr marL="28575" marR="28575" marT="19050" marB="1905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40</a:t>
                      </a:r>
                      <a:endParaRPr sz="1400" u="none" strike="noStrike" cap="none">
                        <a:latin typeface="Cambria"/>
                        <a:ea typeface="Cambria"/>
                        <a:cs typeface="Cambria"/>
                        <a:sym typeface="Cambria"/>
                      </a:endParaRPr>
                    </a:p>
                  </a:txBody>
                  <a:tcPr marL="28575" marR="28575" marT="19050" marB="1905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i="0" u="none" strike="noStrike" cap="none">
                          <a:solidFill>
                            <a:srgbClr val="000000"/>
                          </a:solidFill>
                          <a:latin typeface="Cambria"/>
                          <a:ea typeface="Cambria"/>
                          <a:cs typeface="Cambria"/>
                          <a:sym typeface="Cambria"/>
                        </a:rPr>
                        <a:t>60</a:t>
                      </a:r>
                      <a:endParaRPr sz="1400" u="none" strike="noStrike" cap="none">
                        <a:latin typeface="Cambria"/>
                        <a:ea typeface="Cambria"/>
                        <a:cs typeface="Cambria"/>
                        <a:sym typeface="Cambria"/>
                      </a:endParaRPr>
                    </a:p>
                  </a:txBody>
                  <a:tcPr marL="7625" marR="7625" marT="762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23296">
                <a:tc>
                  <a:txBody>
                    <a:bodyPr/>
                    <a:lstStyle/>
                    <a:p>
                      <a:pPr marL="0" marR="0" lvl="0" indent="0" algn="l" rtl="0">
                        <a:lnSpc>
                          <a:spcPct val="100000"/>
                        </a:lnSpc>
                        <a:spcBef>
                          <a:spcPts val="0"/>
                        </a:spcBef>
                        <a:spcAft>
                          <a:spcPts val="0"/>
                        </a:spcAft>
                        <a:buClr>
                          <a:srgbClr val="000000"/>
                        </a:buClr>
                        <a:buSzPts val="1800"/>
                        <a:buFont typeface="Arial"/>
                        <a:buNone/>
                      </a:pPr>
                      <a:r>
                        <a:rPr lang="en-IN" sz="1800" u="none" strike="noStrike" cap="none">
                          <a:latin typeface="Cambria"/>
                          <a:ea typeface="Cambria"/>
                          <a:cs typeface="Cambria"/>
                          <a:sym typeface="Cambria"/>
                        </a:rPr>
                        <a:t>No of Science Teacher </a:t>
                      </a:r>
                      <a:endParaRPr sz="1400" u="none" strike="noStrike" cap="none">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6</a:t>
                      </a:r>
                      <a:endParaRPr sz="1400" u="none" strike="noStrike" cap="none">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20</a:t>
                      </a:r>
                      <a:endParaRPr sz="1400" u="none" strike="noStrike" cap="none">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u="none" strike="noStrike" cap="none">
                          <a:latin typeface="Cambria"/>
                          <a:ea typeface="Cambria"/>
                          <a:cs typeface="Cambria"/>
                          <a:sym typeface="Cambria"/>
                        </a:rPr>
                        <a:t>40</a:t>
                      </a:r>
                      <a:endParaRPr sz="1400" u="none" strike="noStrike" cap="none">
                        <a:latin typeface="Cambria"/>
                        <a:ea typeface="Cambria"/>
                        <a:cs typeface="Cambria"/>
                        <a:sym typeface="Cambria"/>
                      </a:endParaRPr>
                    </a:p>
                  </a:txBody>
                  <a:tcPr marL="28575" marR="28575" marT="19050" marB="190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IN" sz="1600" b="1" i="0" u="none" strike="noStrike" cap="none" dirty="0">
                          <a:solidFill>
                            <a:srgbClr val="000000"/>
                          </a:solidFill>
                          <a:latin typeface="Cambria"/>
                          <a:ea typeface="Cambria"/>
                          <a:cs typeface="Cambria"/>
                          <a:sym typeface="Cambria"/>
                        </a:rPr>
                        <a:t>60</a:t>
                      </a:r>
                      <a:endParaRPr sz="1400" u="none" strike="noStrike" cap="none" dirty="0">
                        <a:latin typeface="Cambria"/>
                        <a:ea typeface="Cambria"/>
                        <a:cs typeface="Cambria"/>
                        <a:sym typeface="Cambria"/>
                      </a:endParaRPr>
                    </a:p>
                  </a:txBody>
                  <a:tcPr marL="7625" marR="7625" marT="76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g262d14cc352_0_25"/>
          <p:cNvPicPr preferRelativeResize="0"/>
          <p:nvPr/>
        </p:nvPicPr>
        <p:blipFill rotWithShape="1">
          <a:blip r:embed="rId3">
            <a:alphaModFix/>
          </a:blip>
          <a:srcRect/>
          <a:stretch/>
        </p:blipFill>
        <p:spPr>
          <a:xfrm>
            <a:off x="7923227" y="1517900"/>
            <a:ext cx="2420948" cy="2828574"/>
          </a:xfrm>
          <a:prstGeom prst="rect">
            <a:avLst/>
          </a:prstGeom>
          <a:noFill/>
          <a:ln>
            <a:noFill/>
          </a:ln>
        </p:spPr>
      </p:pic>
      <p:grpSp>
        <p:nvGrpSpPr>
          <p:cNvPr id="267" name="Google Shape;267;g262d14cc352_0_25"/>
          <p:cNvGrpSpPr/>
          <p:nvPr/>
        </p:nvGrpSpPr>
        <p:grpSpPr>
          <a:xfrm>
            <a:off x="6421808" y="1181326"/>
            <a:ext cx="5469271" cy="5347404"/>
            <a:chOff x="7292333" y="851927"/>
            <a:chExt cx="6435193" cy="5736327"/>
          </a:xfrm>
        </p:grpSpPr>
        <p:pic>
          <p:nvPicPr>
            <p:cNvPr id="268" name="Google Shape;268;g262d14cc352_0_25"/>
            <p:cNvPicPr preferRelativeResize="0"/>
            <p:nvPr/>
          </p:nvPicPr>
          <p:blipFill rotWithShape="1">
            <a:blip r:embed="rId4">
              <a:alphaModFix/>
            </a:blip>
            <a:srcRect/>
            <a:stretch/>
          </p:blipFill>
          <p:spPr>
            <a:xfrm>
              <a:off x="7292333" y="3771802"/>
              <a:ext cx="2419269" cy="2816452"/>
            </a:xfrm>
            <a:prstGeom prst="rect">
              <a:avLst/>
            </a:prstGeom>
            <a:noFill/>
            <a:ln>
              <a:noFill/>
            </a:ln>
          </p:spPr>
        </p:pic>
        <p:sp>
          <p:nvSpPr>
            <p:cNvPr id="269" name="Google Shape;269;g262d14cc352_0_25"/>
            <p:cNvSpPr/>
            <p:nvPr/>
          </p:nvSpPr>
          <p:spPr>
            <a:xfrm rot="-208394">
              <a:off x="7823223" y="4209701"/>
              <a:ext cx="1102222" cy="1266963"/>
            </a:xfrm>
            <a:custGeom>
              <a:avLst/>
              <a:gdLst/>
              <a:ahLst/>
              <a:cxnLst/>
              <a:rect l="l" t="t" r="r" b="b"/>
              <a:pathLst>
                <a:path w="1271904" h="1605279" extrusionOk="0">
                  <a:moveTo>
                    <a:pt x="1271397" y="328422"/>
                  </a:moveTo>
                  <a:lnTo>
                    <a:pt x="0" y="1605026"/>
                  </a:lnTo>
                  <a:lnTo>
                    <a:pt x="811911" y="0"/>
                  </a:lnTo>
                  <a:lnTo>
                    <a:pt x="1271397" y="328422"/>
                  </a:lnTo>
                  <a:close/>
                </a:path>
              </a:pathLst>
            </a:custGeom>
            <a:solidFill>
              <a:srgbClr val="03D2D2">
                <a:alpha val="55686"/>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0" name="Google Shape;270;g262d14cc352_0_25"/>
            <p:cNvSpPr/>
            <p:nvPr/>
          </p:nvSpPr>
          <p:spPr>
            <a:xfrm>
              <a:off x="7489870" y="851927"/>
              <a:ext cx="6237656" cy="3886557"/>
            </a:xfrm>
            <a:custGeom>
              <a:avLst/>
              <a:gdLst/>
              <a:ahLst/>
              <a:cxnLst/>
              <a:rect l="l" t="t" r="r" b="b"/>
              <a:pathLst>
                <a:path w="3322320" h="2303145" extrusionOk="0">
                  <a:moveTo>
                    <a:pt x="1661160" y="0"/>
                  </a:moveTo>
                  <a:lnTo>
                    <a:pt x="1746123" y="1650"/>
                  </a:lnTo>
                  <a:lnTo>
                    <a:pt x="1830070" y="5968"/>
                  </a:lnTo>
                  <a:lnTo>
                    <a:pt x="1912493" y="13207"/>
                  </a:lnTo>
                  <a:lnTo>
                    <a:pt x="1994281" y="22859"/>
                  </a:lnTo>
                  <a:lnTo>
                    <a:pt x="2074037" y="35813"/>
                  </a:lnTo>
                  <a:lnTo>
                    <a:pt x="2152396" y="51053"/>
                  </a:lnTo>
                  <a:lnTo>
                    <a:pt x="2229358" y="68833"/>
                  </a:lnTo>
                  <a:lnTo>
                    <a:pt x="2304669" y="89407"/>
                  </a:lnTo>
                  <a:lnTo>
                    <a:pt x="2449068" y="136905"/>
                  </a:lnTo>
                  <a:lnTo>
                    <a:pt x="2585593" y="194182"/>
                  </a:lnTo>
                  <a:lnTo>
                    <a:pt x="2650490" y="225805"/>
                  </a:lnTo>
                  <a:lnTo>
                    <a:pt x="2713609" y="259714"/>
                  </a:lnTo>
                  <a:lnTo>
                    <a:pt x="2773553" y="295782"/>
                  </a:lnTo>
                  <a:lnTo>
                    <a:pt x="2831338" y="333375"/>
                  </a:lnTo>
                  <a:lnTo>
                    <a:pt x="2886583" y="373252"/>
                  </a:lnTo>
                  <a:lnTo>
                    <a:pt x="2938907" y="415036"/>
                  </a:lnTo>
                  <a:lnTo>
                    <a:pt x="2988564" y="458088"/>
                  </a:lnTo>
                  <a:lnTo>
                    <a:pt x="3034919" y="503300"/>
                  </a:lnTo>
                  <a:lnTo>
                    <a:pt x="3078607" y="549655"/>
                  </a:lnTo>
                  <a:lnTo>
                    <a:pt x="3118993" y="598042"/>
                  </a:lnTo>
                  <a:lnTo>
                    <a:pt x="3155823" y="647826"/>
                  </a:lnTo>
                  <a:lnTo>
                    <a:pt x="3189859" y="699007"/>
                  </a:lnTo>
                  <a:lnTo>
                    <a:pt x="3219831" y="751586"/>
                  </a:lnTo>
                  <a:lnTo>
                    <a:pt x="3246501" y="805433"/>
                  </a:lnTo>
                  <a:lnTo>
                    <a:pt x="3269107" y="860551"/>
                  </a:lnTo>
                  <a:lnTo>
                    <a:pt x="3288157" y="916558"/>
                  </a:lnTo>
                  <a:lnTo>
                    <a:pt x="3303016" y="974089"/>
                  </a:lnTo>
                  <a:lnTo>
                    <a:pt x="3313684" y="1032637"/>
                  </a:lnTo>
                  <a:lnTo>
                    <a:pt x="3320288" y="1091691"/>
                  </a:lnTo>
                  <a:lnTo>
                    <a:pt x="3322320" y="1151636"/>
                  </a:lnTo>
                  <a:lnTo>
                    <a:pt x="3320288" y="1211452"/>
                  </a:lnTo>
                  <a:lnTo>
                    <a:pt x="3313684" y="1270507"/>
                  </a:lnTo>
                  <a:lnTo>
                    <a:pt x="3303016" y="1329181"/>
                  </a:lnTo>
                  <a:lnTo>
                    <a:pt x="3288157" y="1386204"/>
                  </a:lnTo>
                  <a:lnTo>
                    <a:pt x="3269107" y="1442592"/>
                  </a:lnTo>
                  <a:lnTo>
                    <a:pt x="3246501" y="1497711"/>
                  </a:lnTo>
                  <a:lnTo>
                    <a:pt x="3219831" y="1551558"/>
                  </a:lnTo>
                  <a:lnTo>
                    <a:pt x="3189859" y="1604137"/>
                  </a:lnTo>
                  <a:lnTo>
                    <a:pt x="3155823" y="1655317"/>
                  </a:lnTo>
                  <a:lnTo>
                    <a:pt x="3118993" y="1704848"/>
                  </a:lnTo>
                  <a:lnTo>
                    <a:pt x="3078607" y="1753362"/>
                  </a:lnTo>
                  <a:lnTo>
                    <a:pt x="3034919" y="1799970"/>
                  </a:lnTo>
                  <a:lnTo>
                    <a:pt x="2988564" y="1844674"/>
                  </a:lnTo>
                  <a:lnTo>
                    <a:pt x="2938907" y="1888235"/>
                  </a:lnTo>
                  <a:lnTo>
                    <a:pt x="2886583" y="1929637"/>
                  </a:lnTo>
                  <a:lnTo>
                    <a:pt x="2831465" y="1969261"/>
                  </a:lnTo>
                  <a:lnTo>
                    <a:pt x="2773553" y="2007361"/>
                  </a:lnTo>
                  <a:lnTo>
                    <a:pt x="2713609" y="2043048"/>
                  </a:lnTo>
                  <a:lnTo>
                    <a:pt x="2650617" y="2076958"/>
                  </a:lnTo>
                  <a:lnTo>
                    <a:pt x="2585593" y="2109089"/>
                  </a:lnTo>
                  <a:lnTo>
                    <a:pt x="2449068" y="2165858"/>
                  </a:lnTo>
                  <a:lnTo>
                    <a:pt x="2304669" y="2213355"/>
                  </a:lnTo>
                  <a:lnTo>
                    <a:pt x="2229358" y="2233929"/>
                  </a:lnTo>
                  <a:lnTo>
                    <a:pt x="2152396" y="2251710"/>
                  </a:lnTo>
                  <a:lnTo>
                    <a:pt x="2074037" y="2266949"/>
                  </a:lnTo>
                  <a:lnTo>
                    <a:pt x="1994281" y="2279904"/>
                  </a:lnTo>
                  <a:lnTo>
                    <a:pt x="1912493" y="2289936"/>
                  </a:lnTo>
                  <a:lnTo>
                    <a:pt x="1830070" y="2296795"/>
                  </a:lnTo>
                  <a:lnTo>
                    <a:pt x="1746123" y="2301112"/>
                  </a:lnTo>
                  <a:lnTo>
                    <a:pt x="1661160" y="2302764"/>
                  </a:lnTo>
                  <a:lnTo>
                    <a:pt x="1576324" y="2301112"/>
                  </a:lnTo>
                  <a:lnTo>
                    <a:pt x="1492377" y="2296795"/>
                  </a:lnTo>
                  <a:lnTo>
                    <a:pt x="1409827" y="2289936"/>
                  </a:lnTo>
                  <a:lnTo>
                    <a:pt x="1328420" y="2279904"/>
                  </a:lnTo>
                  <a:lnTo>
                    <a:pt x="1248410" y="2266949"/>
                  </a:lnTo>
                  <a:lnTo>
                    <a:pt x="1169924" y="2251710"/>
                  </a:lnTo>
                  <a:lnTo>
                    <a:pt x="1093343" y="2233929"/>
                  </a:lnTo>
                  <a:lnTo>
                    <a:pt x="1017777" y="2213355"/>
                  </a:lnTo>
                  <a:lnTo>
                    <a:pt x="873379" y="2165858"/>
                  </a:lnTo>
                  <a:lnTo>
                    <a:pt x="737108" y="2109089"/>
                  </a:lnTo>
                  <a:lnTo>
                    <a:pt x="671830" y="2076958"/>
                  </a:lnTo>
                  <a:lnTo>
                    <a:pt x="609219" y="2043048"/>
                  </a:lnTo>
                  <a:lnTo>
                    <a:pt x="548894" y="2007489"/>
                  </a:lnTo>
                  <a:lnTo>
                    <a:pt x="490855" y="1969261"/>
                  </a:lnTo>
                  <a:lnTo>
                    <a:pt x="435737" y="1929637"/>
                  </a:lnTo>
                  <a:lnTo>
                    <a:pt x="383413" y="1888235"/>
                  </a:lnTo>
                  <a:lnTo>
                    <a:pt x="333756" y="1844674"/>
                  </a:lnTo>
                  <a:lnTo>
                    <a:pt x="287400" y="1799970"/>
                  </a:lnTo>
                  <a:lnTo>
                    <a:pt x="243713" y="1753362"/>
                  </a:lnTo>
                  <a:lnTo>
                    <a:pt x="203326" y="1704848"/>
                  </a:lnTo>
                  <a:lnTo>
                    <a:pt x="166497" y="1655317"/>
                  </a:lnTo>
                  <a:lnTo>
                    <a:pt x="132588" y="1604137"/>
                  </a:lnTo>
                  <a:lnTo>
                    <a:pt x="102616" y="1551558"/>
                  </a:lnTo>
                  <a:lnTo>
                    <a:pt x="75819" y="1497711"/>
                  </a:lnTo>
                  <a:lnTo>
                    <a:pt x="53213" y="1442592"/>
                  </a:lnTo>
                  <a:lnTo>
                    <a:pt x="34290" y="1386204"/>
                  </a:lnTo>
                  <a:lnTo>
                    <a:pt x="19431" y="1329181"/>
                  </a:lnTo>
                  <a:lnTo>
                    <a:pt x="8636" y="1270507"/>
                  </a:lnTo>
                  <a:lnTo>
                    <a:pt x="2032" y="1211452"/>
                  </a:lnTo>
                  <a:lnTo>
                    <a:pt x="0" y="1151636"/>
                  </a:lnTo>
                  <a:lnTo>
                    <a:pt x="2032" y="1091691"/>
                  </a:lnTo>
                  <a:lnTo>
                    <a:pt x="8636" y="1032637"/>
                  </a:lnTo>
                  <a:lnTo>
                    <a:pt x="19431" y="974089"/>
                  </a:lnTo>
                  <a:lnTo>
                    <a:pt x="34290" y="916558"/>
                  </a:lnTo>
                  <a:lnTo>
                    <a:pt x="53213" y="860425"/>
                  </a:lnTo>
                  <a:lnTo>
                    <a:pt x="76200" y="805433"/>
                  </a:lnTo>
                  <a:lnTo>
                    <a:pt x="102616" y="751586"/>
                  </a:lnTo>
                  <a:lnTo>
                    <a:pt x="132969" y="699007"/>
                  </a:lnTo>
                  <a:lnTo>
                    <a:pt x="166497" y="647953"/>
                  </a:lnTo>
                  <a:lnTo>
                    <a:pt x="203326" y="598042"/>
                  </a:lnTo>
                  <a:lnTo>
                    <a:pt x="243840" y="549655"/>
                  </a:lnTo>
                  <a:lnTo>
                    <a:pt x="287400" y="503300"/>
                  </a:lnTo>
                  <a:lnTo>
                    <a:pt x="334137" y="458088"/>
                  </a:lnTo>
                  <a:lnTo>
                    <a:pt x="383286" y="415036"/>
                  </a:lnTo>
                  <a:lnTo>
                    <a:pt x="435737" y="373252"/>
                  </a:lnTo>
                  <a:lnTo>
                    <a:pt x="490982" y="333375"/>
                  </a:lnTo>
                  <a:lnTo>
                    <a:pt x="548894" y="295782"/>
                  </a:lnTo>
                  <a:lnTo>
                    <a:pt x="609092" y="259714"/>
                  </a:lnTo>
                  <a:lnTo>
                    <a:pt x="671830" y="225805"/>
                  </a:lnTo>
                  <a:lnTo>
                    <a:pt x="737108" y="194182"/>
                  </a:lnTo>
                  <a:lnTo>
                    <a:pt x="873251" y="136905"/>
                  </a:lnTo>
                  <a:lnTo>
                    <a:pt x="1017777" y="89407"/>
                  </a:lnTo>
                  <a:lnTo>
                    <a:pt x="1092962" y="68833"/>
                  </a:lnTo>
                  <a:lnTo>
                    <a:pt x="1169924" y="51053"/>
                  </a:lnTo>
                  <a:lnTo>
                    <a:pt x="1248410" y="35813"/>
                  </a:lnTo>
                  <a:lnTo>
                    <a:pt x="1328420" y="22987"/>
                  </a:lnTo>
                  <a:lnTo>
                    <a:pt x="1409827" y="12826"/>
                  </a:lnTo>
                  <a:lnTo>
                    <a:pt x="1492377" y="5968"/>
                  </a:lnTo>
                  <a:lnTo>
                    <a:pt x="1575943" y="1650"/>
                  </a:lnTo>
                  <a:lnTo>
                    <a:pt x="1661160" y="0"/>
                  </a:lnTo>
                  <a:close/>
                </a:path>
              </a:pathLst>
            </a:custGeom>
            <a:noFill/>
            <a:ln w="64000" cap="flat" cmpd="sng">
              <a:solidFill>
                <a:srgbClr val="03D2D2"/>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pic>
        <p:nvPicPr>
          <p:cNvPr id="271" name="Google Shape;271;g262d14cc352_0_25"/>
          <p:cNvPicPr preferRelativeResize="0"/>
          <p:nvPr/>
        </p:nvPicPr>
        <p:blipFill rotWithShape="1">
          <a:blip r:embed="rId5">
            <a:alphaModFix/>
          </a:blip>
          <a:srcRect l="13255" t="17696" r="11641" b="14160"/>
          <a:stretch/>
        </p:blipFill>
        <p:spPr>
          <a:xfrm>
            <a:off x="11279249" y="67092"/>
            <a:ext cx="843800" cy="1040650"/>
          </a:xfrm>
          <a:prstGeom prst="rect">
            <a:avLst/>
          </a:prstGeom>
          <a:noFill/>
          <a:ln>
            <a:noFill/>
          </a:ln>
        </p:spPr>
      </p:pic>
      <p:sp>
        <p:nvSpPr>
          <p:cNvPr id="272" name="Google Shape;272;g262d14cc352_0_25"/>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IN" sz="3400" b="1" i="0" u="none" strike="noStrike" cap="none">
                <a:solidFill>
                  <a:schemeClr val="dk1"/>
                </a:solidFill>
                <a:latin typeface="Calibri"/>
                <a:ea typeface="Calibri"/>
                <a:cs typeface="Calibri"/>
                <a:sym typeface="Calibri"/>
              </a:rPr>
              <a:t>FUTURE ROADMAP</a:t>
            </a:r>
            <a:endParaRPr sz="3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3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400" b="1" i="0" u="none" strike="noStrike" cap="none">
              <a:solidFill>
                <a:schemeClr val="dk1"/>
              </a:solidFill>
              <a:latin typeface="Calibri"/>
              <a:ea typeface="Calibri"/>
              <a:cs typeface="Calibri"/>
              <a:sym typeface="Calibri"/>
            </a:endParaRPr>
          </a:p>
        </p:txBody>
      </p:sp>
      <p:pic>
        <p:nvPicPr>
          <p:cNvPr id="273" name="Google Shape;273;g262d14cc352_0_25"/>
          <p:cNvPicPr preferRelativeResize="0"/>
          <p:nvPr/>
        </p:nvPicPr>
        <p:blipFill rotWithShape="1">
          <a:blip r:embed="rId6">
            <a:alphaModFix/>
          </a:blip>
          <a:srcRect t="25489"/>
          <a:stretch/>
        </p:blipFill>
        <p:spPr>
          <a:xfrm>
            <a:off x="473275" y="4890075"/>
            <a:ext cx="3415500" cy="1860376"/>
          </a:xfrm>
          <a:prstGeom prst="rect">
            <a:avLst/>
          </a:prstGeom>
          <a:noFill/>
          <a:ln>
            <a:noFill/>
          </a:ln>
        </p:spPr>
      </p:pic>
      <p:sp>
        <p:nvSpPr>
          <p:cNvPr id="274" name="Google Shape;274;g262d14cc352_0_25"/>
          <p:cNvSpPr txBox="1"/>
          <p:nvPr/>
        </p:nvSpPr>
        <p:spPr>
          <a:xfrm>
            <a:off x="473275" y="4104125"/>
            <a:ext cx="3490200" cy="646500"/>
          </a:xfrm>
          <a:prstGeom prst="rect">
            <a:avLst/>
          </a:prstGeom>
          <a:solidFill>
            <a:srgbClr val="FF99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IN" sz="1800" b="1" i="0" u="none" strike="noStrike" cap="none">
                <a:solidFill>
                  <a:schemeClr val="lt1"/>
                </a:solidFill>
                <a:latin typeface="Cambria"/>
                <a:ea typeface="Cambria"/>
                <a:cs typeface="Cambria"/>
                <a:sym typeface="Cambria"/>
              </a:rPr>
              <a:t>MOU with Jilha Parishad Kolhapur </a:t>
            </a:r>
            <a:endParaRPr sz="1400" b="0" i="0" u="none" strike="noStrike" cap="none">
              <a:solidFill>
                <a:schemeClr val="lt1"/>
              </a:solidFill>
              <a:latin typeface="Cambria"/>
              <a:ea typeface="Cambria"/>
              <a:cs typeface="Cambria"/>
              <a:sym typeface="Cambria"/>
            </a:endParaRPr>
          </a:p>
        </p:txBody>
      </p:sp>
      <p:sp>
        <p:nvSpPr>
          <p:cNvPr id="275" name="Google Shape;275;g262d14cc352_0_25"/>
          <p:cNvSpPr/>
          <p:nvPr/>
        </p:nvSpPr>
        <p:spPr>
          <a:xfrm>
            <a:off x="7385150" y="3699975"/>
            <a:ext cx="609300" cy="646500"/>
          </a:xfrm>
          <a:prstGeom prst="rect">
            <a:avLst/>
          </a:prstGeom>
          <a:solidFill>
            <a:srgbClr val="FFFFE4"/>
          </a:solidFill>
          <a:ln w="9525" cap="flat" cmpd="sng">
            <a:solidFill>
              <a:srgbClr val="FFFFE4"/>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g262d14cc352_0_25"/>
          <p:cNvSpPr txBox="1"/>
          <p:nvPr/>
        </p:nvSpPr>
        <p:spPr>
          <a:xfrm>
            <a:off x="221450" y="1317163"/>
            <a:ext cx="5954400" cy="2647500"/>
          </a:xfrm>
          <a:prstGeom prst="rect">
            <a:avLst/>
          </a:prstGeom>
          <a:noFill/>
          <a:ln>
            <a:noFill/>
          </a:ln>
        </p:spPr>
        <p:txBody>
          <a:bodyPr spcFirstLastPara="1" wrap="square" lIns="91425" tIns="91425" rIns="91425" bIns="91425" anchor="t" anchorCtr="0">
            <a:spAutoFit/>
          </a:bodyPr>
          <a:lstStyle/>
          <a:p>
            <a:pPr marL="457200" marR="0" lvl="0" indent="-355600" algn="just" rtl="0">
              <a:lnSpc>
                <a:spcPct val="100000"/>
              </a:lnSpc>
              <a:spcBef>
                <a:spcPts val="0"/>
              </a:spcBef>
              <a:spcAft>
                <a:spcPts val="0"/>
              </a:spcAft>
              <a:buClr>
                <a:schemeClr val="dk1"/>
              </a:buClr>
              <a:buSzPts val="2000"/>
              <a:buFont typeface="Calibri"/>
              <a:buChar char="●"/>
            </a:pPr>
            <a:r>
              <a:rPr lang="en-IN" sz="2000">
                <a:solidFill>
                  <a:schemeClr val="dk1"/>
                </a:solidFill>
                <a:latin typeface="Calibri"/>
                <a:ea typeface="Calibri"/>
                <a:cs typeface="Calibri"/>
                <a:sym typeface="Calibri"/>
              </a:rPr>
              <a:t>Expand to </a:t>
            </a:r>
            <a:r>
              <a:rPr lang="en-IN" sz="2000" b="1" i="0" u="none" strike="noStrike" cap="none">
                <a:solidFill>
                  <a:schemeClr val="dk1"/>
                </a:solidFill>
                <a:latin typeface="Calibri"/>
                <a:ea typeface="Calibri"/>
                <a:cs typeface="Calibri"/>
                <a:sym typeface="Calibri"/>
              </a:rPr>
              <a:t>12 blocks</a:t>
            </a:r>
            <a:r>
              <a:rPr lang="en-IN" sz="2000" b="0" i="0" u="none" strike="noStrike" cap="none">
                <a:solidFill>
                  <a:schemeClr val="dk1"/>
                </a:solidFill>
                <a:latin typeface="Calibri"/>
                <a:ea typeface="Calibri"/>
                <a:cs typeface="Calibri"/>
                <a:sym typeface="Calibri"/>
              </a:rPr>
              <a:t> from 1 block in </a:t>
            </a:r>
            <a:r>
              <a:rPr lang="en-IN" sz="2000">
                <a:solidFill>
                  <a:schemeClr val="dk1"/>
                </a:solidFill>
                <a:latin typeface="Calibri"/>
                <a:ea typeface="Calibri"/>
                <a:cs typeface="Calibri"/>
                <a:sym typeface="Calibri"/>
              </a:rPr>
              <a:t>Kolhapur district in Maharashtra</a:t>
            </a:r>
            <a:endParaRPr sz="2000" b="0" i="0" u="none" strike="noStrike" cap="none">
              <a:solidFill>
                <a:schemeClr val="dk1"/>
              </a:solidFill>
              <a:latin typeface="Calibri"/>
              <a:ea typeface="Calibri"/>
              <a:cs typeface="Calibri"/>
              <a:sym typeface="Calibri"/>
            </a:endParaRPr>
          </a:p>
          <a:p>
            <a:pPr marL="457200" marR="0" lvl="0" indent="-355600" algn="just" rtl="0">
              <a:lnSpc>
                <a:spcPct val="100000"/>
              </a:lnSpc>
              <a:spcBef>
                <a:spcPts val="0"/>
              </a:spcBef>
              <a:spcAft>
                <a:spcPts val="0"/>
              </a:spcAft>
              <a:buClr>
                <a:schemeClr val="dk1"/>
              </a:buClr>
              <a:buSzPts val="2000"/>
              <a:buFont typeface="Calibri"/>
              <a:buChar char="●"/>
            </a:pPr>
            <a:r>
              <a:rPr lang="en-IN" sz="2000" b="0" i="0" u="none" strike="noStrike" cap="none">
                <a:solidFill>
                  <a:schemeClr val="dk1"/>
                </a:solidFill>
                <a:latin typeface="Calibri"/>
                <a:ea typeface="Calibri"/>
                <a:cs typeface="Calibri"/>
                <a:sym typeface="Calibri"/>
              </a:rPr>
              <a:t>Reach out to every school</a:t>
            </a:r>
            <a:r>
              <a:rPr lang="en-IN" sz="2000">
                <a:solidFill>
                  <a:schemeClr val="dk1"/>
                </a:solidFill>
                <a:latin typeface="Calibri"/>
                <a:ea typeface="Calibri"/>
                <a:cs typeface="Calibri"/>
                <a:sym typeface="Calibri"/>
              </a:rPr>
              <a:t> in the 12 blocks </a:t>
            </a:r>
            <a:r>
              <a:rPr lang="en-IN" sz="2000" b="0" i="0" u="none" strike="noStrike" cap="none">
                <a:solidFill>
                  <a:schemeClr val="dk1"/>
                </a:solidFill>
                <a:latin typeface="Calibri"/>
                <a:ea typeface="Calibri"/>
                <a:cs typeface="Calibri"/>
                <a:sym typeface="Calibri"/>
              </a:rPr>
              <a:t>for Next 3 years. Presence in </a:t>
            </a:r>
            <a:r>
              <a:rPr lang="en-IN" sz="2000" b="1" i="0" u="none" strike="noStrike" cap="none">
                <a:solidFill>
                  <a:schemeClr val="dk1"/>
                </a:solidFill>
                <a:latin typeface="Calibri"/>
                <a:ea typeface="Calibri"/>
                <a:cs typeface="Calibri"/>
                <a:sym typeface="Calibri"/>
              </a:rPr>
              <a:t>60 schools by 2025-26</a:t>
            </a:r>
            <a:endParaRPr sz="2000" b="1" i="0" u="none" strike="noStrike" cap="none">
              <a:solidFill>
                <a:schemeClr val="dk1"/>
              </a:solidFill>
              <a:latin typeface="Calibri"/>
              <a:ea typeface="Calibri"/>
              <a:cs typeface="Calibri"/>
              <a:sym typeface="Calibri"/>
            </a:endParaRPr>
          </a:p>
          <a:p>
            <a:pPr marL="457200" marR="0" lvl="0" indent="-355600" algn="just" rtl="0">
              <a:lnSpc>
                <a:spcPct val="100000"/>
              </a:lnSpc>
              <a:spcBef>
                <a:spcPts val="0"/>
              </a:spcBef>
              <a:spcAft>
                <a:spcPts val="0"/>
              </a:spcAft>
              <a:buClr>
                <a:schemeClr val="dk1"/>
              </a:buClr>
              <a:buSzPts val="2000"/>
              <a:buFont typeface="Calibri"/>
              <a:buChar char="●"/>
            </a:pPr>
            <a:r>
              <a:rPr lang="en-IN" sz="2000">
                <a:solidFill>
                  <a:schemeClr val="dk1"/>
                </a:solidFill>
                <a:latin typeface="Calibri"/>
                <a:ea typeface="Calibri"/>
                <a:cs typeface="Calibri"/>
                <a:sym typeface="Calibri"/>
              </a:rPr>
              <a:t>Reaching out to </a:t>
            </a:r>
            <a:r>
              <a:rPr lang="en-IN" sz="2000" b="1">
                <a:solidFill>
                  <a:schemeClr val="dk1"/>
                </a:solidFill>
                <a:latin typeface="Calibri"/>
                <a:ea typeface="Calibri"/>
                <a:cs typeface="Calibri"/>
                <a:sym typeface="Calibri"/>
              </a:rPr>
              <a:t>5000+ children</a:t>
            </a:r>
            <a:endParaRPr sz="2000" b="1">
              <a:solidFill>
                <a:schemeClr val="dk1"/>
              </a:solidFill>
              <a:latin typeface="Calibri"/>
              <a:ea typeface="Calibri"/>
              <a:cs typeface="Calibri"/>
              <a:sym typeface="Calibri"/>
            </a:endParaRPr>
          </a:p>
          <a:p>
            <a:pPr marL="457200" marR="0" lvl="0" indent="-355600" algn="just" rtl="0">
              <a:lnSpc>
                <a:spcPct val="100000"/>
              </a:lnSpc>
              <a:spcBef>
                <a:spcPts val="0"/>
              </a:spcBef>
              <a:spcAft>
                <a:spcPts val="0"/>
              </a:spcAft>
              <a:buClr>
                <a:schemeClr val="dk1"/>
              </a:buClr>
              <a:buSzPts val="2000"/>
              <a:buFont typeface="Calibri"/>
              <a:buChar char="●"/>
            </a:pPr>
            <a:r>
              <a:rPr lang="en-IN" sz="2000">
                <a:solidFill>
                  <a:schemeClr val="dk1"/>
                </a:solidFill>
                <a:latin typeface="Calibri"/>
                <a:ea typeface="Calibri"/>
                <a:cs typeface="Calibri"/>
                <a:sym typeface="Calibri"/>
              </a:rPr>
              <a:t>Collaboration with Government to make Vidyoday program as part of the Govt. Teachers Training Program</a:t>
            </a:r>
            <a:endParaRPr sz="20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357"/>
        <p:cNvGrpSpPr/>
        <p:nvPr/>
      </p:nvGrpSpPr>
      <p:grpSpPr>
        <a:xfrm>
          <a:off x="0" y="0"/>
          <a:ext cx="0" cy="0"/>
          <a:chOff x="0" y="0"/>
          <a:chExt cx="0" cy="0"/>
        </a:xfrm>
      </p:grpSpPr>
      <p:pic>
        <p:nvPicPr>
          <p:cNvPr id="358" name="Google Shape;358;g262d14cc352_0_106"/>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359" name="Google Shape;359;g262d14cc352_0_106"/>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IN" sz="3200" b="1" i="0" u="none" strike="noStrike" cap="none">
                <a:solidFill>
                  <a:schemeClr val="dk1"/>
                </a:solidFill>
                <a:latin typeface="Cambria"/>
                <a:ea typeface="Cambria"/>
                <a:cs typeface="Cambria"/>
                <a:sym typeface="Cambria"/>
              </a:rPr>
              <a:t>OUR PARTNERS </a:t>
            </a:r>
            <a:endParaRPr sz="3200" b="1" i="0" u="none" strike="noStrike" cap="none">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a:solidFill>
                <a:schemeClr val="dk1"/>
              </a:solidFill>
              <a:latin typeface="Cambria"/>
              <a:ea typeface="Cambria"/>
              <a:cs typeface="Cambria"/>
              <a:sym typeface="Cambria"/>
            </a:endParaRPr>
          </a:p>
        </p:txBody>
      </p:sp>
      <p:pic>
        <p:nvPicPr>
          <p:cNvPr id="360" name="Google Shape;360;g262d14cc352_0_106"/>
          <p:cNvPicPr preferRelativeResize="0"/>
          <p:nvPr/>
        </p:nvPicPr>
        <p:blipFill rotWithShape="1">
          <a:blip r:embed="rId4">
            <a:alphaModFix/>
          </a:blip>
          <a:srcRect/>
          <a:stretch/>
        </p:blipFill>
        <p:spPr>
          <a:xfrm>
            <a:off x="3353668" y="1851313"/>
            <a:ext cx="2559604" cy="402979"/>
          </a:xfrm>
          <a:prstGeom prst="rect">
            <a:avLst/>
          </a:prstGeom>
          <a:noFill/>
          <a:ln>
            <a:noFill/>
          </a:ln>
        </p:spPr>
      </p:pic>
      <p:pic>
        <p:nvPicPr>
          <p:cNvPr id="361" name="Google Shape;361;g262d14cc352_0_106"/>
          <p:cNvPicPr preferRelativeResize="0"/>
          <p:nvPr/>
        </p:nvPicPr>
        <p:blipFill rotWithShape="1">
          <a:blip r:embed="rId5">
            <a:alphaModFix/>
          </a:blip>
          <a:srcRect/>
          <a:stretch/>
        </p:blipFill>
        <p:spPr>
          <a:xfrm>
            <a:off x="8327476" y="1619799"/>
            <a:ext cx="1611335" cy="866000"/>
          </a:xfrm>
          <a:prstGeom prst="rect">
            <a:avLst/>
          </a:prstGeom>
          <a:noFill/>
          <a:ln>
            <a:noFill/>
          </a:ln>
        </p:spPr>
      </p:pic>
      <p:pic>
        <p:nvPicPr>
          <p:cNvPr id="362" name="Google Shape;362;g262d14cc352_0_106"/>
          <p:cNvPicPr preferRelativeResize="0"/>
          <p:nvPr/>
        </p:nvPicPr>
        <p:blipFill rotWithShape="1">
          <a:blip r:embed="rId6">
            <a:alphaModFix/>
          </a:blip>
          <a:srcRect/>
          <a:stretch/>
        </p:blipFill>
        <p:spPr>
          <a:xfrm>
            <a:off x="6398940" y="1586801"/>
            <a:ext cx="1376850" cy="932025"/>
          </a:xfrm>
          <a:prstGeom prst="rect">
            <a:avLst/>
          </a:prstGeom>
          <a:noFill/>
          <a:ln>
            <a:noFill/>
          </a:ln>
        </p:spPr>
      </p:pic>
      <p:pic>
        <p:nvPicPr>
          <p:cNvPr id="363" name="Google Shape;363;g262d14cc352_0_106"/>
          <p:cNvPicPr preferRelativeResize="0"/>
          <p:nvPr/>
        </p:nvPicPr>
        <p:blipFill rotWithShape="1">
          <a:blip r:embed="rId7">
            <a:alphaModFix/>
          </a:blip>
          <a:srcRect/>
          <a:stretch/>
        </p:blipFill>
        <p:spPr>
          <a:xfrm>
            <a:off x="353722" y="1482027"/>
            <a:ext cx="1141550" cy="1141550"/>
          </a:xfrm>
          <a:prstGeom prst="rect">
            <a:avLst/>
          </a:prstGeom>
          <a:noFill/>
          <a:ln>
            <a:noFill/>
          </a:ln>
        </p:spPr>
      </p:pic>
      <p:pic>
        <p:nvPicPr>
          <p:cNvPr id="364" name="Google Shape;364;g262d14cc352_0_106"/>
          <p:cNvPicPr preferRelativeResize="0"/>
          <p:nvPr/>
        </p:nvPicPr>
        <p:blipFill rotWithShape="1">
          <a:blip r:embed="rId8">
            <a:alphaModFix/>
          </a:blip>
          <a:srcRect/>
          <a:stretch/>
        </p:blipFill>
        <p:spPr>
          <a:xfrm>
            <a:off x="1853698" y="1465911"/>
            <a:ext cx="1141550" cy="1173812"/>
          </a:xfrm>
          <a:prstGeom prst="rect">
            <a:avLst/>
          </a:prstGeom>
          <a:noFill/>
          <a:ln>
            <a:noFill/>
          </a:ln>
        </p:spPr>
      </p:pic>
      <p:pic>
        <p:nvPicPr>
          <p:cNvPr id="365" name="Google Shape;365;g262d14cc352_0_106"/>
          <p:cNvPicPr preferRelativeResize="0"/>
          <p:nvPr/>
        </p:nvPicPr>
        <p:blipFill rotWithShape="1">
          <a:blip r:embed="rId9">
            <a:alphaModFix/>
          </a:blip>
          <a:srcRect/>
          <a:stretch/>
        </p:blipFill>
        <p:spPr>
          <a:xfrm>
            <a:off x="144750" y="3936250"/>
            <a:ext cx="4014965" cy="2618050"/>
          </a:xfrm>
          <a:prstGeom prst="rect">
            <a:avLst/>
          </a:prstGeom>
          <a:noFill/>
          <a:ln>
            <a:noFill/>
          </a:ln>
        </p:spPr>
      </p:pic>
      <p:pic>
        <p:nvPicPr>
          <p:cNvPr id="366" name="Google Shape;366;g262d14cc352_0_106"/>
          <p:cNvPicPr preferRelativeResize="0"/>
          <p:nvPr/>
        </p:nvPicPr>
        <p:blipFill rotWithShape="1">
          <a:blip r:embed="rId10">
            <a:alphaModFix/>
          </a:blip>
          <a:srcRect/>
          <a:stretch/>
        </p:blipFill>
        <p:spPr>
          <a:xfrm>
            <a:off x="4224806" y="3936250"/>
            <a:ext cx="3792779" cy="2618050"/>
          </a:xfrm>
          <a:prstGeom prst="rect">
            <a:avLst/>
          </a:prstGeom>
          <a:noFill/>
          <a:ln>
            <a:noFill/>
          </a:ln>
        </p:spPr>
      </p:pic>
      <p:pic>
        <p:nvPicPr>
          <p:cNvPr id="367" name="Google Shape;367;g262d14cc352_0_106"/>
          <p:cNvPicPr preferRelativeResize="0"/>
          <p:nvPr/>
        </p:nvPicPr>
        <p:blipFill rotWithShape="1">
          <a:blip r:embed="rId11">
            <a:alphaModFix/>
          </a:blip>
          <a:srcRect/>
          <a:stretch/>
        </p:blipFill>
        <p:spPr>
          <a:xfrm>
            <a:off x="8082650" y="3936250"/>
            <a:ext cx="3964600" cy="2618050"/>
          </a:xfrm>
          <a:prstGeom prst="rect">
            <a:avLst/>
          </a:prstGeom>
          <a:noFill/>
          <a:ln>
            <a:noFill/>
          </a:ln>
        </p:spPr>
      </p:pic>
      <p:sp>
        <p:nvSpPr>
          <p:cNvPr id="368" name="Google Shape;368;g262d14cc352_0_106"/>
          <p:cNvSpPr txBox="1"/>
          <p:nvPr/>
        </p:nvSpPr>
        <p:spPr>
          <a:xfrm>
            <a:off x="136850" y="3090450"/>
            <a:ext cx="62037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N" sz="3200" b="1" i="0" u="none" strike="noStrike" cap="none">
                <a:solidFill>
                  <a:schemeClr val="dk1"/>
                </a:solidFill>
                <a:latin typeface="Cambria"/>
                <a:ea typeface="Cambria"/>
                <a:cs typeface="Cambria"/>
                <a:sym typeface="Cambria"/>
              </a:rPr>
              <a:t>GALLERY </a:t>
            </a:r>
            <a:endParaRPr sz="1400" b="0" i="0" u="none" strike="noStrike" cap="none">
              <a:solidFill>
                <a:srgbClr val="000000"/>
              </a:solidFill>
              <a:latin typeface="Arial"/>
              <a:ea typeface="Arial"/>
              <a:cs typeface="Arial"/>
              <a:sym typeface="Arial"/>
            </a:endParaRPr>
          </a:p>
        </p:txBody>
      </p:sp>
      <p:pic>
        <p:nvPicPr>
          <p:cNvPr id="369" name="Google Shape;369;g262d14cc352_0_106"/>
          <p:cNvPicPr preferRelativeResize="0"/>
          <p:nvPr/>
        </p:nvPicPr>
        <p:blipFill>
          <a:blip r:embed="rId12">
            <a:alphaModFix/>
          </a:blip>
          <a:stretch>
            <a:fillRect/>
          </a:stretch>
        </p:blipFill>
        <p:spPr>
          <a:xfrm>
            <a:off x="10490475" y="1496501"/>
            <a:ext cx="1188831" cy="11126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g262d14cc352_0_98"/>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303" name="Google Shape;303;g262d14cc352_0_98"/>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IN" sz="3200" b="1" i="0" u="none" strike="noStrike" cap="none" dirty="0" smtClean="0">
                <a:solidFill>
                  <a:schemeClr val="dk1"/>
                </a:solidFill>
                <a:latin typeface="Cambria"/>
                <a:ea typeface="Cambria"/>
                <a:cs typeface="Cambria"/>
                <a:sym typeface="Cambria"/>
              </a:rPr>
              <a:t>THE </a:t>
            </a:r>
            <a:r>
              <a:rPr lang="en-IN" sz="3200" b="1" i="0" u="none" strike="noStrike" cap="none" dirty="0">
                <a:solidFill>
                  <a:schemeClr val="dk1"/>
                </a:solidFill>
                <a:latin typeface="Cambria"/>
                <a:ea typeface="Cambria"/>
                <a:cs typeface="Cambria"/>
                <a:sym typeface="Cambria"/>
              </a:rPr>
              <a:t>CORE </a:t>
            </a:r>
            <a:r>
              <a:rPr lang="en-IN" sz="3200" b="1" dirty="0" smtClean="0">
                <a:solidFill>
                  <a:schemeClr val="dk1"/>
                </a:solidFill>
                <a:latin typeface="Cambria"/>
                <a:ea typeface="Cambria"/>
                <a:cs typeface="Cambria"/>
                <a:sym typeface="Cambria"/>
              </a:rPr>
              <a:t>TEAM</a:t>
            </a:r>
            <a:endParaRPr sz="3200" b="1" i="0" u="none" strike="noStrike" cap="none"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chemeClr val="dk1"/>
              </a:solidFill>
              <a:latin typeface="Cambria"/>
              <a:ea typeface="Cambria"/>
              <a:cs typeface="Cambria"/>
              <a:sym typeface="Cambria"/>
            </a:endParaRPr>
          </a:p>
        </p:txBody>
      </p:sp>
      <p:pic>
        <p:nvPicPr>
          <p:cNvPr id="304" name="Google Shape;304;g262d14cc352_0_98"/>
          <p:cNvPicPr preferRelativeResize="0"/>
          <p:nvPr/>
        </p:nvPicPr>
        <p:blipFill rotWithShape="1">
          <a:blip r:embed="rId4">
            <a:alphaModFix/>
          </a:blip>
          <a:srcRect/>
          <a:stretch/>
        </p:blipFill>
        <p:spPr>
          <a:xfrm>
            <a:off x="1160950" y="1631400"/>
            <a:ext cx="1656127" cy="1569900"/>
          </a:xfrm>
          <a:prstGeom prst="rect">
            <a:avLst/>
          </a:prstGeom>
          <a:noFill/>
          <a:ln>
            <a:noFill/>
          </a:ln>
        </p:spPr>
      </p:pic>
      <p:pic>
        <p:nvPicPr>
          <p:cNvPr id="305" name="Google Shape;305;g262d14cc352_0_98"/>
          <p:cNvPicPr preferRelativeResize="0"/>
          <p:nvPr/>
        </p:nvPicPr>
        <p:blipFill rotWithShape="1">
          <a:blip r:embed="rId5">
            <a:alphaModFix/>
          </a:blip>
          <a:srcRect/>
          <a:stretch/>
        </p:blipFill>
        <p:spPr>
          <a:xfrm>
            <a:off x="3939850" y="1591850"/>
            <a:ext cx="1580550" cy="1650500"/>
          </a:xfrm>
          <a:prstGeom prst="rect">
            <a:avLst/>
          </a:prstGeom>
          <a:noFill/>
          <a:ln w="19050" cap="flat" cmpd="sng">
            <a:solidFill>
              <a:schemeClr val="lt1"/>
            </a:solidFill>
            <a:prstDash val="solid"/>
            <a:round/>
            <a:headEnd type="none" w="sm" len="sm"/>
            <a:tailEnd type="none" w="sm" len="sm"/>
          </a:ln>
        </p:spPr>
      </p:pic>
      <p:pic>
        <p:nvPicPr>
          <p:cNvPr id="306" name="Google Shape;306;g262d14cc352_0_98" descr="WhatsApp Image 2022-05-24 at 11.02.19 PM (1).jpeg"/>
          <p:cNvPicPr preferRelativeResize="0"/>
          <p:nvPr/>
        </p:nvPicPr>
        <p:blipFill rotWithShape="1">
          <a:blip r:embed="rId6">
            <a:alphaModFix/>
          </a:blip>
          <a:srcRect l="20180" t="28042" r="6671" b="22104"/>
          <a:stretch/>
        </p:blipFill>
        <p:spPr>
          <a:xfrm>
            <a:off x="6468026" y="1626862"/>
            <a:ext cx="1580550" cy="1650480"/>
          </a:xfrm>
          <a:prstGeom prst="rect">
            <a:avLst/>
          </a:prstGeom>
          <a:noFill/>
          <a:ln>
            <a:noFill/>
          </a:ln>
        </p:spPr>
      </p:pic>
      <p:pic>
        <p:nvPicPr>
          <p:cNvPr id="307" name="Google Shape;307;g262d14cc352_0_98"/>
          <p:cNvPicPr preferRelativeResize="0"/>
          <p:nvPr/>
        </p:nvPicPr>
        <p:blipFill rotWithShape="1">
          <a:blip r:embed="rId7">
            <a:alphaModFix/>
          </a:blip>
          <a:srcRect l="5399" t="9385" r="14013" b="24379"/>
          <a:stretch/>
        </p:blipFill>
        <p:spPr>
          <a:xfrm>
            <a:off x="8890676" y="1574750"/>
            <a:ext cx="1912524" cy="1754701"/>
          </a:xfrm>
          <a:prstGeom prst="rect">
            <a:avLst/>
          </a:prstGeom>
          <a:noFill/>
          <a:ln>
            <a:noFill/>
          </a:ln>
        </p:spPr>
      </p:pic>
      <p:sp>
        <p:nvSpPr>
          <p:cNvPr id="308" name="Google Shape;308;g262d14cc352_0_98"/>
          <p:cNvSpPr txBox="1"/>
          <p:nvPr/>
        </p:nvSpPr>
        <p:spPr>
          <a:xfrm>
            <a:off x="672400" y="4071100"/>
            <a:ext cx="2557800" cy="17547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 Co-Founder &amp; CEO</a:t>
            </a:r>
            <a:endParaRPr sz="1600" b="0" i="0" u="none" strike="noStrike" cap="none">
              <a:solidFill>
                <a:srgbClr val="000000"/>
              </a:solidFill>
              <a:latin typeface="Cambria"/>
              <a:ea typeface="Cambria"/>
              <a:cs typeface="Cambria"/>
              <a:sym typeface="Cambria"/>
            </a:endParaRPr>
          </a:p>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Masters in Social work Elementary Education, TISS</a:t>
            </a:r>
            <a:endParaRPr sz="1600" b="0" i="0" u="none" strike="noStrike" cap="none">
              <a:solidFill>
                <a:srgbClr val="000000"/>
              </a:solidFill>
              <a:latin typeface="Cambria"/>
              <a:ea typeface="Cambria"/>
              <a:cs typeface="Cambria"/>
              <a:sym typeface="Cambria"/>
            </a:endParaRPr>
          </a:p>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Wipro Fellow</a:t>
            </a:r>
            <a:endParaRPr sz="1600" b="0" i="0" u="none" strike="noStrike" cap="none">
              <a:solidFill>
                <a:srgbClr val="000000"/>
              </a:solidFill>
              <a:latin typeface="Cambria"/>
              <a:ea typeface="Cambria"/>
              <a:cs typeface="Cambria"/>
              <a:sym typeface="Cambria"/>
            </a:endParaRPr>
          </a:p>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Experience 10 years   </a:t>
            </a:r>
            <a:endParaRPr sz="1600" b="0" i="0" u="none" strike="noStrike" cap="none">
              <a:solidFill>
                <a:srgbClr val="000000"/>
              </a:solidFill>
              <a:latin typeface="Cambria"/>
              <a:ea typeface="Cambria"/>
              <a:cs typeface="Cambria"/>
              <a:sym typeface="Cambria"/>
            </a:endParaRPr>
          </a:p>
        </p:txBody>
      </p:sp>
      <p:sp>
        <p:nvSpPr>
          <p:cNvPr id="309" name="Google Shape;309;g262d14cc352_0_98"/>
          <p:cNvSpPr txBox="1"/>
          <p:nvPr/>
        </p:nvSpPr>
        <p:spPr>
          <a:xfrm>
            <a:off x="3473929" y="4074675"/>
            <a:ext cx="2580600" cy="23211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dirty="0">
                <a:solidFill>
                  <a:srgbClr val="000000"/>
                </a:solidFill>
                <a:latin typeface="Cambria"/>
                <a:ea typeface="Cambria"/>
                <a:cs typeface="Cambria"/>
                <a:sym typeface="Cambria"/>
              </a:rPr>
              <a:t>Bachelors in Statistics and Social Work (TMV, Pune) </a:t>
            </a:r>
            <a:endParaRPr sz="1600" b="0" i="0" u="none" strike="noStrike" cap="none" dirty="0">
              <a:solidFill>
                <a:srgbClr val="000000"/>
              </a:solidFill>
              <a:latin typeface="Cambria"/>
              <a:ea typeface="Cambria"/>
              <a:cs typeface="Cambria"/>
              <a:sym typeface="Cambria"/>
            </a:endParaRPr>
          </a:p>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dirty="0">
                <a:solidFill>
                  <a:srgbClr val="000000"/>
                </a:solidFill>
                <a:latin typeface="Cambria"/>
                <a:ea typeface="Cambria"/>
                <a:cs typeface="Cambria"/>
                <a:sym typeface="Cambria"/>
              </a:rPr>
              <a:t> Program Manager and Human resource management.</a:t>
            </a:r>
            <a:endParaRPr sz="1600" b="0" i="0" u="none" strike="noStrike" cap="none" dirty="0">
              <a:solidFill>
                <a:srgbClr val="000000"/>
              </a:solidFill>
              <a:latin typeface="Cambria"/>
              <a:ea typeface="Cambria"/>
              <a:cs typeface="Cambria"/>
              <a:sym typeface="Cambria"/>
            </a:endParaRPr>
          </a:p>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dirty="0">
                <a:solidFill>
                  <a:srgbClr val="000000"/>
                </a:solidFill>
                <a:latin typeface="Cambria"/>
                <a:ea typeface="Cambria"/>
                <a:cs typeface="Cambria"/>
                <a:sym typeface="Cambria"/>
              </a:rPr>
              <a:t>Experience 7 years   </a:t>
            </a:r>
            <a:endParaRPr sz="1600" b="0" i="0" u="none" strike="noStrike" cap="none" dirty="0">
              <a:solidFill>
                <a:srgbClr val="000000"/>
              </a:solidFill>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600"/>
              <a:buFont typeface="Arial"/>
              <a:buNone/>
            </a:pPr>
            <a:endParaRPr sz="1600" b="0" i="0" u="none" strike="noStrike" cap="none" dirty="0">
              <a:solidFill>
                <a:srgbClr val="000000"/>
              </a:solidFill>
              <a:latin typeface="Cambria"/>
              <a:ea typeface="Cambria"/>
              <a:cs typeface="Cambria"/>
              <a:sym typeface="Cambria"/>
            </a:endParaRPr>
          </a:p>
        </p:txBody>
      </p:sp>
      <p:sp>
        <p:nvSpPr>
          <p:cNvPr id="310" name="Google Shape;310;g262d14cc352_0_98"/>
          <p:cNvSpPr txBox="1"/>
          <p:nvPr/>
        </p:nvSpPr>
        <p:spPr>
          <a:xfrm>
            <a:off x="6145333" y="4071100"/>
            <a:ext cx="2673600" cy="20379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Bachelor's in science from Shivaji University </a:t>
            </a:r>
            <a:endParaRPr sz="1600" b="0" i="0" u="none" strike="noStrike" cap="none">
              <a:solidFill>
                <a:srgbClr val="000000"/>
              </a:solidFill>
              <a:latin typeface="Cambria"/>
              <a:ea typeface="Cambria"/>
              <a:cs typeface="Cambria"/>
              <a:sym typeface="Cambria"/>
            </a:endParaRPr>
          </a:p>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Coordinator of the Project and Implementation. </a:t>
            </a:r>
            <a:endParaRPr sz="1600" b="0" i="0" u="none" strike="noStrike" cap="none">
              <a:solidFill>
                <a:srgbClr val="000000"/>
              </a:solidFill>
              <a:latin typeface="Cambria"/>
              <a:ea typeface="Cambria"/>
              <a:cs typeface="Cambria"/>
              <a:sym typeface="Cambria"/>
            </a:endParaRPr>
          </a:p>
          <a:p>
            <a:pPr marL="285750" marR="0" lvl="0" indent="-285750" algn="l" rtl="0">
              <a:lnSpc>
                <a:spcPct val="115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Experience 7  years   </a:t>
            </a:r>
            <a:endParaRPr sz="1600" b="0" i="0" u="none" strike="noStrike" cap="none">
              <a:solidFill>
                <a:srgbClr val="000000"/>
              </a:solidFill>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rgbClr val="000000"/>
              </a:solidFill>
              <a:latin typeface="Cambria"/>
              <a:ea typeface="Cambria"/>
              <a:cs typeface="Cambria"/>
              <a:sym typeface="Cambria"/>
            </a:endParaRPr>
          </a:p>
        </p:txBody>
      </p:sp>
      <p:sp>
        <p:nvSpPr>
          <p:cNvPr id="311" name="Google Shape;311;g262d14cc352_0_98"/>
          <p:cNvSpPr txBox="1"/>
          <p:nvPr/>
        </p:nvSpPr>
        <p:spPr>
          <a:xfrm>
            <a:off x="8698320" y="4074675"/>
            <a:ext cx="2878500" cy="15699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Diploma in engineering , M.A. Education, TISS Mumbai .</a:t>
            </a:r>
            <a:endParaRPr sz="1600" b="0" i="0" u="none" strike="noStrike" cap="none">
              <a:solidFill>
                <a:srgbClr val="000000"/>
              </a:solidFill>
              <a:latin typeface="Cambria"/>
              <a:ea typeface="Cambria"/>
              <a:cs typeface="Cambria"/>
              <a:sym typeface="Cambria"/>
            </a:endParaRPr>
          </a:p>
          <a:p>
            <a:pPr marL="285750" marR="0" lvl="0" indent="-285750" algn="l" rtl="0">
              <a:lnSpc>
                <a:spcPct val="100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Curriculum Design</a:t>
            </a:r>
            <a:endParaRPr sz="1600" b="0" i="0" u="none" strike="noStrike" cap="none">
              <a:solidFill>
                <a:srgbClr val="000000"/>
              </a:solidFill>
              <a:latin typeface="Cambria"/>
              <a:ea typeface="Cambria"/>
              <a:cs typeface="Cambria"/>
              <a:sym typeface="Cambria"/>
            </a:endParaRPr>
          </a:p>
          <a:p>
            <a:pPr marL="285750" marR="0" lvl="0" indent="-285750" algn="l" rtl="0">
              <a:lnSpc>
                <a:spcPct val="100000"/>
              </a:lnSpc>
              <a:spcBef>
                <a:spcPts val="0"/>
              </a:spcBef>
              <a:spcAft>
                <a:spcPts val="0"/>
              </a:spcAft>
              <a:buClr>
                <a:srgbClr val="000000"/>
              </a:buClr>
              <a:buSzPts val="1600"/>
              <a:buFont typeface="Cambria"/>
              <a:buChar char="▪"/>
            </a:pPr>
            <a:r>
              <a:rPr lang="en-IN" sz="1600" b="0" i="0" u="none" strike="noStrike" cap="none">
                <a:solidFill>
                  <a:srgbClr val="000000"/>
                </a:solidFill>
                <a:latin typeface="Cambria"/>
                <a:ea typeface="Cambria"/>
                <a:cs typeface="Cambria"/>
                <a:sym typeface="Cambria"/>
              </a:rPr>
              <a:t>Experience 7 years   </a:t>
            </a:r>
            <a:endParaRPr sz="1600" b="0" i="0" u="none" strike="noStrike" cap="none">
              <a:solidFill>
                <a:srgbClr val="000000"/>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mbria"/>
              <a:ea typeface="Cambria"/>
              <a:cs typeface="Cambria"/>
              <a:sym typeface="Cambria"/>
            </a:endParaRPr>
          </a:p>
        </p:txBody>
      </p:sp>
      <p:sp>
        <p:nvSpPr>
          <p:cNvPr id="312" name="Google Shape;312;g262d14cc352_0_98"/>
          <p:cNvSpPr txBox="1"/>
          <p:nvPr/>
        </p:nvSpPr>
        <p:spPr>
          <a:xfrm>
            <a:off x="959225" y="3408450"/>
            <a:ext cx="2321700" cy="450900"/>
          </a:xfrm>
          <a:prstGeom prst="rect">
            <a:avLst/>
          </a:prstGeom>
          <a:solidFill>
            <a:srgbClr val="FF9900"/>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1800"/>
              <a:buFont typeface="Arial"/>
              <a:buNone/>
            </a:pPr>
            <a:r>
              <a:rPr lang="en-IN" sz="1600" b="1" i="0" u="none" strike="noStrike" cap="none">
                <a:solidFill>
                  <a:schemeClr val="dk1"/>
                </a:solidFill>
                <a:latin typeface="Cambria"/>
                <a:ea typeface="Cambria"/>
                <a:cs typeface="Cambria"/>
                <a:sym typeface="Cambria"/>
              </a:rPr>
              <a:t>VINAYAK MALI </a:t>
            </a:r>
            <a:endParaRPr sz="1600" b="1" i="0" u="none" strike="noStrike" cap="none">
              <a:solidFill>
                <a:schemeClr val="dk1"/>
              </a:solidFill>
              <a:latin typeface="Cambria"/>
              <a:ea typeface="Cambria"/>
              <a:cs typeface="Cambria"/>
              <a:sym typeface="Cambria"/>
            </a:endParaRPr>
          </a:p>
        </p:txBody>
      </p:sp>
      <p:sp>
        <p:nvSpPr>
          <p:cNvPr id="313" name="Google Shape;313;g262d14cc352_0_98"/>
          <p:cNvSpPr txBox="1"/>
          <p:nvPr/>
        </p:nvSpPr>
        <p:spPr>
          <a:xfrm>
            <a:off x="3706000" y="3408450"/>
            <a:ext cx="2088300" cy="450900"/>
          </a:xfrm>
          <a:prstGeom prst="rect">
            <a:avLst/>
          </a:prstGeom>
          <a:solidFill>
            <a:srgbClr val="FF9900"/>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1800"/>
              <a:buFont typeface="Arial"/>
              <a:buNone/>
            </a:pPr>
            <a:r>
              <a:rPr lang="en-IN" sz="1600" b="1" i="0" u="none" strike="noStrike" cap="none">
                <a:solidFill>
                  <a:schemeClr val="dk1"/>
                </a:solidFill>
                <a:latin typeface="Cambria"/>
                <a:ea typeface="Cambria"/>
                <a:cs typeface="Cambria"/>
                <a:sym typeface="Cambria"/>
              </a:rPr>
              <a:t>SARSHA KUMBHAR</a:t>
            </a:r>
            <a:endParaRPr sz="1600" b="1" i="0" u="none" strike="noStrike" cap="none">
              <a:solidFill>
                <a:schemeClr val="dk1"/>
              </a:solidFill>
              <a:latin typeface="Cambria"/>
              <a:ea typeface="Cambria"/>
              <a:cs typeface="Cambria"/>
              <a:sym typeface="Cambria"/>
            </a:endParaRPr>
          </a:p>
        </p:txBody>
      </p:sp>
      <p:sp>
        <p:nvSpPr>
          <p:cNvPr id="314" name="Google Shape;314;g262d14cc352_0_98"/>
          <p:cNvSpPr txBox="1"/>
          <p:nvPr/>
        </p:nvSpPr>
        <p:spPr>
          <a:xfrm>
            <a:off x="6219375" y="3408445"/>
            <a:ext cx="2321700" cy="450900"/>
          </a:xfrm>
          <a:prstGeom prst="rect">
            <a:avLst/>
          </a:prstGeom>
          <a:solidFill>
            <a:srgbClr val="FF9900"/>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1800"/>
              <a:buFont typeface="Arial"/>
              <a:buNone/>
            </a:pPr>
            <a:r>
              <a:rPr lang="en-IN" sz="1600" b="1" i="0" u="none" strike="noStrike" cap="none">
                <a:solidFill>
                  <a:schemeClr val="dk1"/>
                </a:solidFill>
                <a:latin typeface="Cambria"/>
                <a:ea typeface="Cambria"/>
                <a:cs typeface="Cambria"/>
                <a:sym typeface="Cambria"/>
              </a:rPr>
              <a:t>RAJENDRA CHAUGULE </a:t>
            </a:r>
            <a:endParaRPr sz="1600" b="1" i="0" u="none" strike="noStrike" cap="none">
              <a:solidFill>
                <a:schemeClr val="dk1"/>
              </a:solidFill>
              <a:latin typeface="Cambria"/>
              <a:ea typeface="Cambria"/>
              <a:cs typeface="Cambria"/>
              <a:sym typeface="Cambria"/>
            </a:endParaRPr>
          </a:p>
        </p:txBody>
      </p:sp>
      <p:sp>
        <p:nvSpPr>
          <p:cNvPr id="315" name="Google Shape;315;g262d14cc352_0_98"/>
          <p:cNvSpPr txBox="1"/>
          <p:nvPr/>
        </p:nvSpPr>
        <p:spPr>
          <a:xfrm>
            <a:off x="8818925" y="3408450"/>
            <a:ext cx="2088300" cy="450900"/>
          </a:xfrm>
          <a:prstGeom prst="rect">
            <a:avLst/>
          </a:prstGeom>
          <a:solidFill>
            <a:srgbClr val="FF9900"/>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1800"/>
              <a:buFont typeface="Arial"/>
              <a:buNone/>
            </a:pPr>
            <a:r>
              <a:rPr lang="en-IN" sz="1600" b="1" i="0" u="none" strike="noStrike" cap="none">
                <a:solidFill>
                  <a:schemeClr val="dk1"/>
                </a:solidFill>
                <a:latin typeface="Cambria"/>
                <a:ea typeface="Cambria"/>
                <a:cs typeface="Cambria"/>
                <a:sym typeface="Cambria"/>
              </a:rPr>
              <a:t>VARSHA PATIL </a:t>
            </a:r>
            <a:endParaRPr sz="1600" b="1" i="0" u="none" strike="noStrike" cap="none">
              <a:solidFill>
                <a:schemeClr val="dk1"/>
              </a:solidFill>
              <a:latin typeface="Cambria"/>
              <a:ea typeface="Cambria"/>
              <a:cs typeface="Cambria"/>
              <a:sym typeface="Cambri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g263056ef17f_0_11"/>
          <p:cNvPicPr preferRelativeResize="0"/>
          <p:nvPr/>
        </p:nvPicPr>
        <p:blipFill rotWithShape="1">
          <a:blip r:embed="rId3">
            <a:alphaModFix/>
          </a:blip>
          <a:srcRect l="13255" t="17696" r="11641" b="14160"/>
          <a:stretch/>
        </p:blipFill>
        <p:spPr>
          <a:xfrm>
            <a:off x="11279249" y="67092"/>
            <a:ext cx="843800" cy="1040650"/>
          </a:xfrm>
          <a:prstGeom prst="rect">
            <a:avLst/>
          </a:prstGeom>
          <a:noFill/>
          <a:ln>
            <a:noFill/>
          </a:ln>
        </p:spPr>
      </p:pic>
      <p:sp>
        <p:nvSpPr>
          <p:cNvPr id="376" name="Google Shape;376;g263056ef17f_0_11"/>
          <p:cNvSpPr txBox="1"/>
          <p:nvPr/>
        </p:nvSpPr>
        <p:spPr>
          <a:xfrm>
            <a:off x="121975" y="154725"/>
            <a:ext cx="11960700" cy="102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IN" sz="3200" b="1" smtClean="0">
                <a:solidFill>
                  <a:schemeClr val="dk1"/>
                </a:solidFill>
                <a:latin typeface="Cambria"/>
                <a:ea typeface="Cambria"/>
                <a:cs typeface="Cambria"/>
                <a:sym typeface="Cambria"/>
              </a:rPr>
              <a:t>THANK YOU !</a:t>
            </a:r>
            <a:endParaRPr sz="3200" b="1" i="0" u="none" strike="noStrike" cap="none"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chemeClr val="dk1"/>
              </a:solidFill>
              <a:latin typeface="Cambria"/>
              <a:ea typeface="Cambria"/>
              <a:cs typeface="Cambria"/>
              <a:sym typeface="Cambria"/>
            </a:endParaRPr>
          </a:p>
        </p:txBody>
      </p:sp>
      <p:sp>
        <p:nvSpPr>
          <p:cNvPr id="377" name="Google Shape;377;g263056ef17f_0_11"/>
          <p:cNvSpPr txBox="1"/>
          <p:nvPr/>
        </p:nvSpPr>
        <p:spPr>
          <a:xfrm>
            <a:off x="627200" y="1316938"/>
            <a:ext cx="6206700" cy="3201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000000"/>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1800"/>
              <a:buFont typeface="Arial"/>
              <a:buNone/>
            </a:pPr>
            <a:r>
              <a:rPr lang="en-IN" sz="1800" b="1" i="0" u="none" strike="noStrike" cap="none" dirty="0">
                <a:solidFill>
                  <a:srgbClr val="000000"/>
                </a:solidFill>
                <a:latin typeface="Cambria"/>
                <a:ea typeface="Cambria"/>
                <a:cs typeface="Cambria"/>
                <a:sym typeface="Cambria"/>
              </a:rPr>
              <a:t>Address :</a:t>
            </a:r>
            <a:r>
              <a:rPr lang="en-IN" sz="1800" b="0" i="0" u="none" strike="noStrike" cap="none" dirty="0">
                <a:solidFill>
                  <a:srgbClr val="000000"/>
                </a:solidFill>
                <a:latin typeface="Cambria"/>
                <a:ea typeface="Cambria"/>
                <a:cs typeface="Cambria"/>
                <a:sym typeface="Cambria"/>
              </a:rPr>
              <a:t> </a:t>
            </a:r>
            <a:r>
              <a:rPr lang="en-IN" sz="1800" b="0" i="0" u="none" strike="noStrike" cap="none" dirty="0" err="1">
                <a:solidFill>
                  <a:srgbClr val="000000"/>
                </a:solidFill>
                <a:latin typeface="Cambria"/>
                <a:ea typeface="Cambria"/>
                <a:cs typeface="Cambria"/>
                <a:sym typeface="Cambria"/>
              </a:rPr>
              <a:t>Vidyoday</a:t>
            </a:r>
            <a:r>
              <a:rPr lang="en-IN" sz="1800" b="0" i="0" u="none" strike="noStrike" cap="none" dirty="0">
                <a:solidFill>
                  <a:srgbClr val="000000"/>
                </a:solidFill>
                <a:latin typeface="Cambria"/>
                <a:ea typeface="Cambria"/>
                <a:cs typeface="Cambria"/>
                <a:sym typeface="Cambria"/>
              </a:rPr>
              <a:t> </a:t>
            </a:r>
            <a:r>
              <a:rPr lang="en-IN" sz="1800" b="0" i="0" u="none" strike="noStrike" cap="none" dirty="0" err="1">
                <a:solidFill>
                  <a:srgbClr val="000000"/>
                </a:solidFill>
                <a:latin typeface="Cambria"/>
                <a:ea typeface="Cambria"/>
                <a:cs typeface="Cambria"/>
                <a:sym typeface="Cambria"/>
              </a:rPr>
              <a:t>Muktangan</a:t>
            </a:r>
            <a:r>
              <a:rPr lang="en-IN" sz="1800" b="0" i="0" u="none" strike="noStrike" cap="none" dirty="0">
                <a:solidFill>
                  <a:srgbClr val="000000"/>
                </a:solidFill>
                <a:latin typeface="Cambria"/>
                <a:ea typeface="Cambria"/>
                <a:cs typeface="Cambria"/>
                <a:sym typeface="Cambria"/>
              </a:rPr>
              <a:t> </a:t>
            </a:r>
            <a:r>
              <a:rPr lang="en-IN" sz="1800" b="0" i="0" u="none" strike="noStrike" cap="none" dirty="0" err="1">
                <a:solidFill>
                  <a:srgbClr val="000000"/>
                </a:solidFill>
                <a:latin typeface="Cambria"/>
                <a:ea typeface="Cambria"/>
                <a:cs typeface="Cambria"/>
                <a:sym typeface="Cambria"/>
              </a:rPr>
              <a:t>Parivar</a:t>
            </a:r>
            <a:r>
              <a:rPr lang="en-IN" sz="1800" b="0" i="0" u="none" strike="noStrike" cap="none" dirty="0">
                <a:solidFill>
                  <a:srgbClr val="000000"/>
                </a:solidFill>
                <a:latin typeface="Cambria"/>
                <a:ea typeface="Cambria"/>
                <a:cs typeface="Cambria"/>
                <a:sym typeface="Cambria"/>
              </a:rPr>
              <a:t> Foundation,  Near Ganesh Temple, opposite </a:t>
            </a:r>
            <a:r>
              <a:rPr lang="en-IN" sz="1800" b="0" i="0" u="none" strike="noStrike" cap="none" dirty="0" err="1">
                <a:solidFill>
                  <a:srgbClr val="000000"/>
                </a:solidFill>
                <a:latin typeface="Cambria"/>
                <a:ea typeface="Cambria"/>
                <a:cs typeface="Cambria"/>
                <a:sym typeface="Cambria"/>
              </a:rPr>
              <a:t>Rajarshi</a:t>
            </a:r>
            <a:r>
              <a:rPr lang="en-IN" sz="1800" b="0" i="0" u="none" strike="noStrike" cap="none" dirty="0">
                <a:solidFill>
                  <a:srgbClr val="000000"/>
                </a:solidFill>
                <a:latin typeface="Cambria"/>
                <a:ea typeface="Cambria"/>
                <a:cs typeface="Cambria"/>
                <a:sym typeface="Cambria"/>
              </a:rPr>
              <a:t> </a:t>
            </a:r>
            <a:r>
              <a:rPr lang="en-IN" sz="1800" b="0" i="0" u="none" strike="noStrike" cap="none" dirty="0" err="1">
                <a:solidFill>
                  <a:srgbClr val="000000"/>
                </a:solidFill>
                <a:latin typeface="Cambria"/>
                <a:ea typeface="Cambria"/>
                <a:cs typeface="Cambria"/>
                <a:sym typeface="Cambria"/>
              </a:rPr>
              <a:t>Shahu</a:t>
            </a:r>
            <a:r>
              <a:rPr lang="en-IN" sz="1800" b="0" i="0" u="none" strike="noStrike" cap="none" dirty="0">
                <a:solidFill>
                  <a:srgbClr val="000000"/>
                </a:solidFill>
                <a:latin typeface="Cambria"/>
                <a:ea typeface="Cambria"/>
                <a:cs typeface="Cambria"/>
                <a:sym typeface="Cambria"/>
              </a:rPr>
              <a:t> Ground, </a:t>
            </a:r>
            <a:r>
              <a:rPr lang="en-IN" sz="1800" b="0" i="0" u="none" strike="noStrike" cap="none" dirty="0" err="1">
                <a:solidFill>
                  <a:srgbClr val="000000"/>
                </a:solidFill>
                <a:latin typeface="Cambria"/>
                <a:ea typeface="Cambria"/>
                <a:cs typeface="Cambria"/>
                <a:sym typeface="Cambria"/>
              </a:rPr>
              <a:t>Abdullat</a:t>
            </a:r>
            <a:r>
              <a:rPr lang="en-IN" sz="1800" b="0" i="0" u="none" strike="noStrike" cap="none" dirty="0">
                <a:solidFill>
                  <a:srgbClr val="000000"/>
                </a:solidFill>
                <a:latin typeface="Cambria"/>
                <a:ea typeface="Cambria"/>
                <a:cs typeface="Cambria"/>
                <a:sym typeface="Cambria"/>
              </a:rPr>
              <a:t> village, Tal. </a:t>
            </a:r>
            <a:r>
              <a:rPr lang="en-IN" sz="1800" b="0" i="0" u="none" strike="noStrike" cap="none" dirty="0" err="1">
                <a:solidFill>
                  <a:srgbClr val="000000"/>
                </a:solidFill>
                <a:latin typeface="Cambria"/>
                <a:ea typeface="Cambria"/>
                <a:cs typeface="Cambria"/>
                <a:sym typeface="Cambria"/>
              </a:rPr>
              <a:t>Shirol</a:t>
            </a:r>
            <a:r>
              <a:rPr lang="en-IN" sz="1800" b="0" i="0" u="none" strike="noStrike" cap="none" dirty="0">
                <a:solidFill>
                  <a:srgbClr val="000000"/>
                </a:solidFill>
                <a:latin typeface="Cambria"/>
                <a:ea typeface="Cambria"/>
                <a:cs typeface="Cambria"/>
                <a:sym typeface="Cambria"/>
              </a:rPr>
              <a:t>, Dist. Kolhapur, Maharashtra. -416115.</a:t>
            </a:r>
            <a:endParaRPr sz="1800" b="0" i="0" u="none" strike="noStrike" cap="none" dirty="0">
              <a:solidFill>
                <a:srgbClr val="000000"/>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1800"/>
              <a:buFont typeface="Arial"/>
              <a:buNone/>
            </a:pPr>
            <a:r>
              <a:rPr lang="en-IN" sz="1800" b="1" i="0" u="none" strike="noStrike" cap="none" dirty="0">
                <a:solidFill>
                  <a:srgbClr val="000000"/>
                </a:solidFill>
                <a:latin typeface="Cambria"/>
                <a:ea typeface="Cambria"/>
                <a:cs typeface="Cambria"/>
                <a:sym typeface="Cambria"/>
              </a:rPr>
              <a:t>Office Location :</a:t>
            </a:r>
            <a:r>
              <a:rPr lang="en-IN" sz="1800" b="0" i="0" u="none" strike="noStrike" cap="none" dirty="0">
                <a:solidFill>
                  <a:srgbClr val="000000"/>
                </a:solidFill>
                <a:latin typeface="Cambria"/>
                <a:ea typeface="Cambria"/>
                <a:cs typeface="Cambria"/>
                <a:sym typeface="Cambria"/>
              </a:rPr>
              <a:t> </a:t>
            </a:r>
            <a:r>
              <a:rPr lang="en-IN" sz="1800" b="0" i="0" u="sng" strike="noStrike" cap="none" dirty="0">
                <a:solidFill>
                  <a:schemeClr val="hlink"/>
                </a:solidFill>
                <a:latin typeface="Cambria"/>
                <a:ea typeface="Cambria"/>
                <a:cs typeface="Cambria"/>
                <a:sym typeface="Cambria"/>
                <a:hlinkClick r:id="rId4"/>
              </a:rPr>
              <a:t>https://goo.gl/maps/F8aVdjZDoRgu26Kw7</a:t>
            </a:r>
            <a:r>
              <a:rPr lang="en-IN" sz="1800" b="0" i="0" u="none" strike="noStrike" cap="none" dirty="0">
                <a:solidFill>
                  <a:srgbClr val="000000"/>
                </a:solidFill>
                <a:latin typeface="Cambria"/>
                <a:ea typeface="Cambria"/>
                <a:cs typeface="Cambria"/>
                <a:sym typeface="Cambria"/>
              </a:rPr>
              <a:t> </a:t>
            </a:r>
            <a:endParaRPr sz="1800" b="0" i="0" u="none" strike="noStrike" cap="none" dirty="0">
              <a:solidFill>
                <a:srgbClr val="000000"/>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1800"/>
              <a:buFont typeface="Arial"/>
              <a:buNone/>
            </a:pPr>
            <a:r>
              <a:rPr lang="en-IN" sz="1800" b="1" i="0" u="none" strike="noStrike" cap="none" dirty="0">
                <a:solidFill>
                  <a:srgbClr val="000000"/>
                </a:solidFill>
                <a:latin typeface="Cambria"/>
                <a:ea typeface="Cambria"/>
                <a:cs typeface="Cambria"/>
                <a:sym typeface="Cambria"/>
              </a:rPr>
              <a:t>Contact us :</a:t>
            </a:r>
            <a:r>
              <a:rPr lang="en-IN" sz="1800" b="0" i="0" u="none" strike="noStrike" cap="none" dirty="0">
                <a:solidFill>
                  <a:srgbClr val="000000"/>
                </a:solidFill>
                <a:latin typeface="Cambria"/>
                <a:ea typeface="Cambria"/>
                <a:cs typeface="Cambria"/>
                <a:sym typeface="Cambria"/>
              </a:rPr>
              <a:t> </a:t>
            </a:r>
            <a:r>
              <a:rPr lang="en-IN" sz="1800" b="0" i="0" u="none" strike="noStrike" cap="none" dirty="0" err="1">
                <a:solidFill>
                  <a:srgbClr val="000000"/>
                </a:solidFill>
                <a:latin typeface="Cambria"/>
                <a:ea typeface="Cambria"/>
                <a:cs typeface="Cambria"/>
                <a:sym typeface="Cambria"/>
              </a:rPr>
              <a:t>Vinayak</a:t>
            </a:r>
            <a:r>
              <a:rPr lang="en-IN" sz="1800" b="0" i="0" u="none" strike="noStrike" cap="none" dirty="0">
                <a:solidFill>
                  <a:srgbClr val="000000"/>
                </a:solidFill>
                <a:latin typeface="Cambria"/>
                <a:ea typeface="Cambria"/>
                <a:cs typeface="Cambria"/>
                <a:sym typeface="Cambria"/>
              </a:rPr>
              <a:t> Mali (+91 9420608084)</a:t>
            </a:r>
            <a:endParaRPr sz="1800" b="0" i="0" u="none" strike="noStrike" cap="none" dirty="0">
              <a:solidFill>
                <a:srgbClr val="000000"/>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Cambria"/>
              <a:ea typeface="Cambria"/>
              <a:cs typeface="Cambria"/>
              <a:sym typeface="Cambria"/>
            </a:endParaRPr>
          </a:p>
          <a:p>
            <a:pPr marL="0" marR="0" lvl="0" indent="0" algn="l" rtl="0">
              <a:lnSpc>
                <a:spcPct val="100000"/>
              </a:lnSpc>
              <a:spcBef>
                <a:spcPts val="0"/>
              </a:spcBef>
              <a:spcAft>
                <a:spcPts val="0"/>
              </a:spcAft>
              <a:buClr>
                <a:srgbClr val="000000"/>
              </a:buClr>
              <a:buSzPts val="1800"/>
              <a:buFont typeface="Arial"/>
              <a:buNone/>
            </a:pPr>
            <a:r>
              <a:rPr lang="en-IN" sz="1800" b="1" i="0" u="none" strike="noStrike" cap="none" dirty="0">
                <a:solidFill>
                  <a:srgbClr val="000000"/>
                </a:solidFill>
                <a:latin typeface="Cambria"/>
                <a:ea typeface="Cambria"/>
                <a:cs typeface="Cambria"/>
                <a:sym typeface="Cambria"/>
              </a:rPr>
              <a:t>Mail us :</a:t>
            </a:r>
            <a:r>
              <a:rPr lang="en-IN" sz="1800" b="0" i="0" u="none" strike="noStrike" cap="none" dirty="0">
                <a:solidFill>
                  <a:srgbClr val="000000"/>
                </a:solidFill>
                <a:latin typeface="Cambria"/>
                <a:ea typeface="Cambria"/>
                <a:cs typeface="Cambria"/>
                <a:sym typeface="Cambria"/>
              </a:rPr>
              <a:t> </a:t>
            </a:r>
            <a:r>
              <a:rPr lang="en-IN" sz="1800" b="0" i="0" u="sng" strike="noStrike" cap="none" dirty="0">
                <a:solidFill>
                  <a:schemeClr val="hlink"/>
                </a:solidFill>
                <a:latin typeface="Cambria"/>
                <a:ea typeface="Cambria"/>
                <a:cs typeface="Cambria"/>
                <a:sym typeface="Cambria"/>
                <a:hlinkClick r:id="rId5"/>
              </a:rPr>
              <a:t>contactvidyoday@gmail.com</a:t>
            </a:r>
            <a:endParaRPr sz="1800" b="0" i="0" u="none" strike="noStrike" cap="none" dirty="0">
              <a:solidFill>
                <a:srgbClr val="000000"/>
              </a:solidFill>
              <a:latin typeface="Cambria"/>
              <a:ea typeface="Cambria"/>
              <a:cs typeface="Cambria"/>
              <a:sym typeface="Cambria"/>
            </a:endParaRPr>
          </a:p>
          <a:p>
            <a:pPr marL="457200" marR="0" lvl="0" indent="0" algn="l" rtl="0">
              <a:lnSpc>
                <a:spcPct val="100000"/>
              </a:lnSpc>
              <a:spcBef>
                <a:spcPts val="0"/>
              </a:spcBef>
              <a:spcAft>
                <a:spcPts val="0"/>
              </a:spcAft>
              <a:buClr>
                <a:srgbClr val="000000"/>
              </a:buClr>
              <a:buSzPts val="1800"/>
              <a:buFont typeface="Arial"/>
              <a:buNone/>
            </a:pPr>
            <a:r>
              <a:rPr lang="en-IN" sz="1800" b="0" i="0" u="none" strike="noStrike" cap="none" dirty="0">
                <a:solidFill>
                  <a:srgbClr val="000000"/>
                </a:solidFill>
                <a:latin typeface="Cambria"/>
                <a:ea typeface="Cambria"/>
                <a:cs typeface="Cambria"/>
                <a:sym typeface="Cambria"/>
              </a:rPr>
              <a:t>        </a:t>
            </a:r>
            <a:r>
              <a:rPr lang="en-IN" sz="1800" b="0" i="0" u="sng" strike="noStrike" cap="none" dirty="0">
                <a:solidFill>
                  <a:schemeClr val="hlink"/>
                </a:solidFill>
                <a:latin typeface="Cambria"/>
                <a:ea typeface="Cambria"/>
                <a:cs typeface="Cambria"/>
                <a:sym typeface="Cambria"/>
                <a:hlinkClick r:id="rId6"/>
              </a:rPr>
              <a:t>vinayakmali90@gmail.com</a:t>
            </a:r>
            <a:r>
              <a:rPr lang="en-IN" sz="1800" b="0" i="0" u="none" strike="noStrike" cap="none" dirty="0">
                <a:solidFill>
                  <a:srgbClr val="000000"/>
                </a:solidFill>
                <a:latin typeface="Cambria"/>
                <a:ea typeface="Cambria"/>
                <a:cs typeface="Cambria"/>
                <a:sym typeface="Cambria"/>
              </a:rPr>
              <a:t> </a:t>
            </a:r>
            <a:endParaRPr sz="1800" b="0" i="0" u="none" strike="noStrike" cap="none" dirty="0">
              <a:solidFill>
                <a:srgbClr val="000000"/>
              </a:solidFill>
              <a:latin typeface="Cambria"/>
              <a:ea typeface="Cambria"/>
              <a:cs typeface="Cambria"/>
              <a:sym typeface="Cambria"/>
            </a:endParaRPr>
          </a:p>
        </p:txBody>
      </p:sp>
      <p:pic>
        <p:nvPicPr>
          <p:cNvPr id="381" name="Google Shape;381;g263056ef17f_0_11"/>
          <p:cNvPicPr preferRelativeResize="0"/>
          <p:nvPr/>
        </p:nvPicPr>
        <p:blipFill rotWithShape="1">
          <a:blip r:embed="rId7">
            <a:alphaModFix/>
          </a:blip>
          <a:srcRect/>
          <a:stretch/>
        </p:blipFill>
        <p:spPr>
          <a:xfrm>
            <a:off x="7205275" y="743063"/>
            <a:ext cx="3702598" cy="53718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857</Words>
  <Application>Microsoft Office PowerPoint</Application>
  <PresentationFormat>Widescreen</PresentationFormat>
  <Paragraphs>172</Paragraphs>
  <Slides>15</Slides>
  <Notes>14</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vidyoday mali</dc:creator>
  <cp:lastModifiedBy>Hp</cp:lastModifiedBy>
  <cp:revision>12</cp:revision>
  <dcterms:created xsi:type="dcterms:W3CDTF">2022-08-16T14:13:35Z</dcterms:created>
  <dcterms:modified xsi:type="dcterms:W3CDTF">2024-06-29T11:03:10Z</dcterms:modified>
</cp:coreProperties>
</file>